
<file path=[Content_Types].xml><?xml version="1.0" encoding="utf-8"?>
<Types xmlns="http://schemas.openxmlformats.org/package/2006/content-types">
  <Default Extension="bin" ContentType="application/vnd.openxmlformats-officedocument.oleObject"/>
  <Default Extension="jpeg" ContentType="image/jpeg"/>
  <Default Extension="jpg" ContentType="image/jpeg"/>
  <Default Extension="m4a" ContentType="audio/mp4"/>
  <Default Extension="png" ContentType="image/png"/>
  <Default Extension="rels" ContentType="application/vnd.openxmlformats-package.relationships+xml"/>
  <Default Extension="wav" ContentType="audio/x-wav"/>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19"/>
  </p:notesMasterIdLst>
  <p:sldIdLst>
    <p:sldId id="256" r:id="rId2"/>
    <p:sldId id="282" r:id="rId3"/>
    <p:sldId id="815" r:id="rId4"/>
    <p:sldId id="817" r:id="rId5"/>
    <p:sldId id="818" r:id="rId6"/>
    <p:sldId id="819" r:id="rId7"/>
    <p:sldId id="829" r:id="rId8"/>
    <p:sldId id="830" r:id="rId9"/>
    <p:sldId id="820" r:id="rId10"/>
    <p:sldId id="821" r:id="rId11"/>
    <p:sldId id="823" r:id="rId12"/>
    <p:sldId id="828" r:id="rId13"/>
    <p:sldId id="602" r:id="rId14"/>
    <p:sldId id="273" r:id="rId15"/>
    <p:sldId id="274" r:id="rId16"/>
    <p:sldId id="275" r:id="rId17"/>
    <p:sldId id="276" r:id="rId1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B22C3F8C-7C3C-471F-8BFC-C71D47FE74E3}">
          <p14:sldIdLst>
            <p14:sldId id="256"/>
            <p14:sldId id="282"/>
            <p14:sldId id="815"/>
            <p14:sldId id="817"/>
            <p14:sldId id="818"/>
            <p14:sldId id="819"/>
            <p14:sldId id="829"/>
            <p14:sldId id="830"/>
            <p14:sldId id="820"/>
            <p14:sldId id="821"/>
            <p14:sldId id="823"/>
            <p14:sldId id="828"/>
            <p14:sldId id="602"/>
            <p14:sldId id="273"/>
            <p14:sldId id="274"/>
            <p14:sldId id="275"/>
            <p14:sldId id="276"/>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ouglas Harder" initials="DH" lastIdx="1" clrIdx="0">
    <p:extLst>
      <p:ext uri="{19B8F6BF-5375-455C-9EA6-DF929625EA0E}">
        <p15:presenceInfo xmlns:p15="http://schemas.microsoft.com/office/powerpoint/2012/main" userId="2b8d8b750cb213a7"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999"/>
    <a:srgbClr val="21022F"/>
    <a:srgbClr val="160223"/>
    <a:srgbClr val="2C0346"/>
    <a:srgbClr val="3F003F"/>
    <a:srgbClr val="FFFF99"/>
    <a:srgbClr val="00003F"/>
    <a:srgbClr val="000066"/>
    <a:srgbClr val="FFFF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820" autoAdjust="0"/>
    <p:restoredTop sz="96447" autoAdjust="0"/>
  </p:normalViewPr>
  <p:slideViewPr>
    <p:cSldViewPr snapToGrid="0">
      <p:cViewPr varScale="1">
        <p:scale>
          <a:sx n="85" d="100"/>
          <a:sy n="85" d="100"/>
        </p:scale>
        <p:origin x="144" y="78"/>
      </p:cViewPr>
      <p:guideLst>
        <p:guide orient="horz" pos="2160"/>
        <p:guide pos="2880"/>
      </p:guideLst>
    </p:cSldViewPr>
  </p:slideViewPr>
  <p:notesTextViewPr>
    <p:cViewPr>
      <p:scale>
        <a:sx n="1" d="1"/>
        <a:sy n="1" d="1"/>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CD216B2-ACBC-44B0-85F7-759020758E26}" type="datetimeFigureOut">
              <a:rPr lang="en-CA" smtClean="0"/>
              <a:t>2021-07-25</a:t>
            </a:fld>
            <a:endParaRPr lang="en-CA"/>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60ACAB6-06A0-453C-A925-AEEA3DA9F518}" type="slidenum">
              <a:rPr lang="en-CA" smtClean="0"/>
              <a:t>‹#›</a:t>
            </a:fld>
            <a:endParaRPr lang="en-CA"/>
          </a:p>
        </p:txBody>
      </p:sp>
    </p:spTree>
    <p:extLst>
      <p:ext uri="{BB962C8B-B14F-4D97-AF65-F5344CB8AC3E}">
        <p14:creationId xmlns:p14="http://schemas.microsoft.com/office/powerpoint/2010/main" val="20010639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4.png"/><Relationship Id="rId7" Type="http://schemas.openxmlformats.org/officeDocument/2006/relationships/image" Target="../media/image6.png"/><Relationship Id="rId2" Type="http://schemas.openxmlformats.org/officeDocument/2006/relationships/image" Target="../media/image3.JPG"/><Relationship Id="rId1" Type="http://schemas.openxmlformats.org/officeDocument/2006/relationships/slideMaster" Target="../slideMasters/slideMaster1.xml"/><Relationship Id="rId6" Type="http://schemas.microsoft.com/office/2007/relationships/hdphoto" Target="../media/hdphoto1.wdp"/><Relationship Id="rId5" Type="http://schemas.openxmlformats.org/officeDocument/2006/relationships/image" Target="../media/image5.png"/><Relationship Id="rId10" Type="http://schemas.microsoft.com/office/2007/relationships/hdphoto" Target="../media/hdphoto3.wdp"/><Relationship Id="rId4" Type="http://schemas.openxmlformats.org/officeDocument/2006/relationships/image" Target="../media/image2.png"/><Relationship Id="rId9" Type="http://schemas.openxmlformats.org/officeDocument/2006/relationships/image" Target="../media/image7.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l="-4000" r="-4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3635375"/>
            <a:ext cx="7772400" cy="1470025"/>
          </a:xfrm>
        </p:spPr>
        <p:txBody>
          <a:bodyPr/>
          <a:lstStyle>
            <a:lvl1pPr>
              <a:defRPr b="1"/>
            </a:lvl1pPr>
          </a:lstStyle>
          <a:p>
            <a:r>
              <a:rPr lang="en-US"/>
              <a:t>Click to edit Master title style</a:t>
            </a:r>
            <a:endParaRPr lang="en-CA"/>
          </a:p>
        </p:txBody>
      </p:sp>
      <p:sp>
        <p:nvSpPr>
          <p:cNvPr id="11" name="Text Box 14"/>
          <p:cNvSpPr txBox="1">
            <a:spLocks noChangeArrowheads="1"/>
          </p:cNvSpPr>
          <p:nvPr userDrawn="1"/>
        </p:nvSpPr>
        <p:spPr bwMode="auto">
          <a:xfrm>
            <a:off x="2286000" y="641092"/>
            <a:ext cx="6553200" cy="400089"/>
          </a:xfrm>
          <a:prstGeom prst="rect">
            <a:avLst/>
          </a:prstGeom>
          <a:noFill/>
          <a:ln w="9525">
            <a:noFill/>
            <a:miter lim="800000"/>
            <a:headEnd/>
            <a:tailEnd/>
          </a:ln>
          <a:effectLst>
            <a:outerShdw blurRad="50800" dist="25400" dir="2700000" algn="tl" rotWithShape="0">
              <a:prstClr val="black"/>
            </a:outerShdw>
          </a:effectLst>
        </p:spPr>
        <p:txBody>
          <a:bodyPr wrap="square" lIns="91423" tIns="45710" rIns="91423" bIns="45710" anchor="ctr">
            <a:spAutoFit/>
          </a:bodyPr>
          <a:lstStyle/>
          <a:p>
            <a:pPr algn="ctr" fontAlgn="auto">
              <a:spcBef>
                <a:spcPts val="0"/>
              </a:spcBef>
              <a:spcAft>
                <a:spcPts val="0"/>
              </a:spcAft>
              <a:defRPr/>
            </a:pPr>
            <a:r>
              <a:rPr lang="en-US" sz="2000" cap="small" baseline="0" dirty="0">
                <a:solidFill>
                  <a:schemeClr val="bg1"/>
                </a:solidFill>
                <a:latin typeface="Constantia" panose="02030602050306030303" pitchFamily="18" charset="0"/>
                <a:cs typeface="Arial" pitchFamily="34" charset="0"/>
              </a:rPr>
              <a:t>ne 112</a:t>
            </a:r>
            <a:r>
              <a:rPr lang="en-US" sz="2000" dirty="0">
                <a:solidFill>
                  <a:schemeClr val="bg1"/>
                </a:solidFill>
                <a:latin typeface="Georgia" panose="02040502050405020303" pitchFamily="18" charset="0"/>
                <a:cs typeface="Arial" pitchFamily="34" charset="0"/>
              </a:rPr>
              <a:t> </a:t>
            </a:r>
            <a:r>
              <a:rPr lang="en-US" sz="2000" i="1" dirty="0">
                <a:solidFill>
                  <a:schemeClr val="bg1"/>
                </a:solidFill>
                <a:latin typeface="Georgia" panose="02040502050405020303" pitchFamily="18" charset="0"/>
                <a:cs typeface="Arial" pitchFamily="34" charset="0"/>
              </a:rPr>
              <a:t>Linear algebra for nanotechnology engineering</a:t>
            </a:r>
          </a:p>
        </p:txBody>
      </p:sp>
      <p:sp>
        <p:nvSpPr>
          <p:cNvPr id="12" name="Text Box 14"/>
          <p:cNvSpPr txBox="1">
            <a:spLocks noChangeArrowheads="1"/>
          </p:cNvSpPr>
          <p:nvPr userDrawn="1"/>
        </p:nvSpPr>
        <p:spPr bwMode="auto">
          <a:xfrm>
            <a:off x="4724400" y="5758413"/>
            <a:ext cx="3886200" cy="744799"/>
          </a:xfrm>
          <a:prstGeom prst="rect">
            <a:avLst/>
          </a:prstGeom>
          <a:noFill/>
          <a:ln w="9525">
            <a:noFill/>
            <a:miter lim="800000"/>
            <a:headEnd/>
            <a:tailEnd/>
          </a:ln>
          <a:effectLst>
            <a:outerShdw blurRad="50800" dist="25400" dir="2700000" algn="tl" rotWithShape="0">
              <a:prstClr val="black"/>
            </a:outerShdw>
          </a:effectLst>
        </p:spPr>
        <p:txBody>
          <a:bodyPr wrap="square" lIns="91423" tIns="45710" rIns="91423" bIns="45710">
            <a:spAutoFit/>
          </a:bodyPr>
          <a:lstStyle/>
          <a:p>
            <a:pPr defTabSz="457112">
              <a:spcBef>
                <a:spcPct val="20000"/>
              </a:spcBef>
              <a:defRPr/>
            </a:pPr>
            <a:r>
              <a:rPr lang="en-US" sz="1600" b="0" kern="0" dirty="0">
                <a:solidFill>
                  <a:schemeClr val="bg1"/>
                </a:solidFill>
                <a:latin typeface="Georgia" panose="02040502050405020303" pitchFamily="18" charset="0"/>
                <a:ea typeface="ＭＳ Ｐゴシック" charset="-128"/>
                <a:cs typeface="Arial" pitchFamily="34" charset="0"/>
              </a:rPr>
              <a:t>Douglas Wilhelm Harder, LEL, </a:t>
            </a:r>
            <a:r>
              <a:rPr lang="en-US" sz="1600" b="0" kern="0" dirty="0" err="1">
                <a:solidFill>
                  <a:schemeClr val="bg1"/>
                </a:solidFill>
                <a:latin typeface="Georgia" panose="02040502050405020303" pitchFamily="18" charset="0"/>
                <a:ea typeface="ＭＳ Ｐゴシック" charset="-128"/>
                <a:cs typeface="Arial" pitchFamily="34" charset="0"/>
              </a:rPr>
              <a:t>M.Math</a:t>
            </a:r>
            <a:r>
              <a:rPr lang="en-US" sz="1600" b="0" kern="0" dirty="0">
                <a:solidFill>
                  <a:schemeClr val="bg1"/>
                </a:solidFill>
                <a:latin typeface="Georgia" panose="02040502050405020303" pitchFamily="18" charset="0"/>
                <a:ea typeface="ＭＳ Ｐゴシック" charset="-128"/>
                <a:cs typeface="Arial" pitchFamily="34" charset="0"/>
              </a:rPr>
              <a:t>.</a:t>
            </a:r>
          </a:p>
          <a:p>
            <a:pPr defTabSz="457112">
              <a:spcBef>
                <a:spcPct val="20000"/>
              </a:spcBef>
              <a:defRPr/>
            </a:pPr>
            <a:r>
              <a:rPr lang="en-US" sz="1100" kern="0" dirty="0">
                <a:solidFill>
                  <a:schemeClr val="bg1"/>
                </a:solidFill>
                <a:latin typeface="Georgia" panose="02040502050405020303" pitchFamily="18" charset="0"/>
                <a:ea typeface="ＭＳ Ｐゴシック" charset="-128"/>
                <a:cs typeface="Arial" pitchFamily="34" charset="0"/>
              </a:rPr>
              <a:t>dwharder@uwaterloo.ca</a:t>
            </a:r>
          </a:p>
          <a:p>
            <a:pPr defTabSz="457112">
              <a:spcBef>
                <a:spcPct val="20000"/>
              </a:spcBef>
              <a:defRPr/>
            </a:pPr>
            <a:r>
              <a:rPr lang="en-US" sz="1100" kern="0" dirty="0">
                <a:solidFill>
                  <a:schemeClr val="bg1"/>
                </a:solidFill>
                <a:latin typeface="Georgia" panose="02040502050405020303" pitchFamily="18" charset="0"/>
                <a:ea typeface="ＭＳ Ｐゴシック" charset="-128"/>
                <a:cs typeface="Arial" pitchFamily="34" charset="0"/>
              </a:rPr>
              <a:t>dwharder@gmail.com</a:t>
            </a:r>
            <a:endParaRPr lang="en-US" sz="1050" kern="0" dirty="0">
              <a:solidFill>
                <a:schemeClr val="bg1"/>
              </a:solidFill>
              <a:latin typeface="Georgia" panose="02040502050405020303" pitchFamily="18" charset="0"/>
              <a:ea typeface="ＭＳ Ｐゴシック" charset="-128"/>
              <a:cs typeface="Arial" pitchFamily="34" charset="0"/>
            </a:endParaRPr>
          </a:p>
        </p:txBody>
      </p:sp>
      <p:pic>
        <p:nvPicPr>
          <p:cNvPr id="13" name="Picture 2"/>
          <p:cNvPicPr>
            <a:picLocks noChangeAspect="1" noChangeArrowheads="1"/>
          </p:cNvPicPr>
          <p:nvPr userDrawn="1"/>
        </p:nvPicPr>
        <p:blipFill>
          <a:blip r:embed="rId3" cstate="print">
            <a:extLst>
              <a:ext uri="{28A0092B-C50C-407E-A947-70E740481C1C}">
                <a14:useLocalDpi xmlns:a14="http://schemas.microsoft.com/office/drawing/2010/main" val="0"/>
              </a:ext>
            </a:extLst>
          </a:blip>
          <a:stretch>
            <a:fillRect/>
          </a:stretch>
        </p:blipFill>
        <p:spPr bwMode="auto">
          <a:xfrm>
            <a:off x="251520" y="6257914"/>
            <a:ext cx="1272512" cy="411446"/>
          </a:xfrm>
          <a:prstGeom prst="rect">
            <a:avLst/>
          </a:prstGeom>
          <a:noFill/>
          <a:ln w="9525">
            <a:noFill/>
            <a:miter lim="800000"/>
            <a:headEnd/>
            <a:tailEnd/>
          </a:ln>
        </p:spPr>
      </p:pic>
      <p:pic>
        <p:nvPicPr>
          <p:cNvPr id="14" name="Picture 3"/>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36511" y="-27384"/>
            <a:ext cx="2699345" cy="9268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38" name="Picture 2" descr="C:\Users\Douglas\Desktop\mcpl.png"/>
          <p:cNvPicPr>
            <a:picLocks noChangeAspect="1" noChangeArrowheads="1"/>
          </p:cNvPicPr>
          <p:nvPr userDrawn="1"/>
        </p:nvPicPr>
        <p:blipFill>
          <a:blip r:embed="rId5" cstate="print">
            <a:extLst>
              <a:ext uri="{BEBA8EAE-BF5A-486C-A8C5-ECC9F3942E4B}">
                <a14:imgProps xmlns:a14="http://schemas.microsoft.com/office/drawing/2010/main">
                  <a14:imgLayer r:embed="rId6">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7629728" y="6089233"/>
            <a:ext cx="304800" cy="298449"/>
          </a:xfrm>
          <a:prstGeom prst="rect">
            <a:avLst/>
          </a:prstGeom>
          <a:noFill/>
          <a:extLst>
            <a:ext uri="{909E8E84-426E-40DD-AFC4-6F175D3DCCD1}">
              <a14:hiddenFill xmlns:a14="http://schemas.microsoft.com/office/drawing/2010/main">
                <a:solidFill>
                  <a:srgbClr val="FFFFFF"/>
                </a:solidFill>
              </a14:hiddenFill>
            </a:ext>
          </a:extLst>
        </p:spPr>
      </p:pic>
      <p:pic>
        <p:nvPicPr>
          <p:cNvPr id="14339" name="Picture 3" descr="C:\Users\Douglas\Desktop\linc.gif"/>
          <p:cNvPicPr>
            <a:picLocks noChangeAspect="1" noChangeArrowheads="1"/>
          </p:cNvPicPr>
          <p:nvPr userDrawn="1"/>
        </p:nvPicPr>
        <p:blipFill>
          <a:blip r:embed="rId7" cstate="print">
            <a:extLst>
              <a:ext uri="{BEBA8EAE-BF5A-486C-A8C5-ECC9F3942E4B}">
                <a14:imgProps xmlns:a14="http://schemas.microsoft.com/office/drawing/2010/main">
                  <a14:imgLayer r:embed="rId8">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137220" y="5410200"/>
            <a:ext cx="274922" cy="353348"/>
          </a:xfrm>
          <a:prstGeom prst="rect">
            <a:avLst/>
          </a:prstGeom>
          <a:noFill/>
          <a:extLst>
            <a:ext uri="{909E8E84-426E-40DD-AFC4-6F175D3DCCD1}">
              <a14:hiddenFill xmlns:a14="http://schemas.microsoft.com/office/drawing/2010/main">
                <a:solidFill>
                  <a:srgbClr val="FFFFFF"/>
                </a:solidFill>
              </a14:hiddenFill>
            </a:ext>
          </a:extLst>
        </p:spPr>
      </p:pic>
      <p:pic>
        <p:nvPicPr>
          <p:cNvPr id="14341" name="Picture 5" descr="C:\Users\Douglas\Desktop\Intelligence_Branch_(Canadian_Forces)_badge.png"/>
          <p:cNvPicPr>
            <a:picLocks noChangeAspect="1" noChangeArrowheads="1"/>
          </p:cNvPicPr>
          <p:nvPr userDrawn="1"/>
        </p:nvPicPr>
        <p:blipFill>
          <a:blip r:embed="rId9" cstate="print">
            <a:extLst>
              <a:ext uri="{BEBA8EAE-BF5A-486C-A8C5-ECC9F3942E4B}">
                <a14:imgProps xmlns:a14="http://schemas.microsoft.com/office/drawing/2010/main">
                  <a14:imgLayer r:embed="rId10">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2662834" y="380301"/>
            <a:ext cx="271006" cy="3489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12671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Footer Placeholder 4"/>
          <p:cNvSpPr>
            <a:spLocks noGrp="1"/>
          </p:cNvSpPr>
          <p:nvPr>
            <p:ph type="ftr" sz="quarter" idx="11"/>
          </p:nvPr>
        </p:nvSpPr>
        <p:spPr/>
        <p:txBody>
          <a:bodyPr/>
          <a:lstStyle/>
          <a:p>
            <a:r>
              <a:rPr lang="en-US"/>
              <a:t>The vector representation of a plane</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1245290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CA"/>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Footer Placeholder 4"/>
          <p:cNvSpPr>
            <a:spLocks noGrp="1"/>
          </p:cNvSpPr>
          <p:nvPr>
            <p:ph type="ftr" sz="quarter" idx="11"/>
          </p:nvPr>
        </p:nvSpPr>
        <p:spPr/>
        <p:txBody>
          <a:bodyPr/>
          <a:lstStyle/>
          <a:p>
            <a:r>
              <a:rPr lang="en-US"/>
              <a:t>The vector representation of a plane</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38854861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Cambria" panose="02040503050406030204" pitchFamily="18" charset="0"/>
                <a:ea typeface="Cambria" panose="02040503050406030204" pitchFamily="18" charset="0"/>
              </a:defRPr>
            </a:lvl1pPr>
          </a:lstStyle>
          <a:p>
            <a:r>
              <a:rPr lang="en-US" dirty="0"/>
              <a:t>Click to edit Master title style</a:t>
            </a:r>
            <a:endParaRPr lang="en-CA" dirty="0"/>
          </a:p>
        </p:txBody>
      </p:sp>
      <p:sp>
        <p:nvSpPr>
          <p:cNvPr id="3" name="Content Placeholder 2"/>
          <p:cNvSpPr>
            <a:spLocks noGrp="1"/>
          </p:cNvSpPr>
          <p:nvPr>
            <p:ph idx="1"/>
          </p:nvPr>
        </p:nvSpPr>
        <p:spPr/>
        <p:txBody>
          <a:bodyPr/>
          <a:lstStyle>
            <a:lvl1pPr>
              <a:defRPr>
                <a:latin typeface="Cambria" panose="02040503050406030204" pitchFamily="18" charset="0"/>
                <a:ea typeface="Cambria" panose="02040503050406030204" pitchFamily="18" charset="0"/>
              </a:defRPr>
            </a:lvl1pPr>
            <a:lvl2pPr>
              <a:defRPr>
                <a:latin typeface="Cambria" panose="02040503050406030204" pitchFamily="18" charset="0"/>
                <a:ea typeface="Cambria" panose="02040503050406030204" pitchFamily="18" charset="0"/>
              </a:defRPr>
            </a:lvl2pPr>
            <a:lvl3pPr>
              <a:defRPr>
                <a:latin typeface="Cambria" panose="02040503050406030204" pitchFamily="18" charset="0"/>
                <a:ea typeface="Cambria" panose="02040503050406030204" pitchFamily="18" charset="0"/>
              </a:defRPr>
            </a:lvl3pPr>
            <a:lvl4pPr>
              <a:defRPr>
                <a:latin typeface="Cambria" panose="02040503050406030204" pitchFamily="18" charset="0"/>
                <a:ea typeface="Cambria" panose="02040503050406030204" pitchFamily="18" charset="0"/>
              </a:defRPr>
            </a:lvl4pPr>
            <a:lvl5pPr>
              <a:defRPr>
                <a:latin typeface="Cambria" panose="02040503050406030204" pitchFamily="18" charset="0"/>
                <a:ea typeface="Cambria" panose="02040503050406030204" pitchFamily="18"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5" name="Footer Placeholder 4"/>
          <p:cNvSpPr>
            <a:spLocks noGrp="1"/>
          </p:cNvSpPr>
          <p:nvPr>
            <p:ph type="ftr" sz="quarter" idx="11"/>
          </p:nvPr>
        </p:nvSpPr>
        <p:spPr/>
        <p:txBody>
          <a:bodyPr/>
          <a:lstStyle>
            <a:lvl1pPr>
              <a:defRPr>
                <a:latin typeface="Cambria" panose="02040503050406030204" pitchFamily="18" charset="0"/>
                <a:ea typeface="Cambria" panose="02040503050406030204" pitchFamily="18" charset="0"/>
              </a:defRPr>
            </a:lvl1pPr>
          </a:lstStyle>
          <a:p>
            <a:r>
              <a:rPr lang="en-US"/>
              <a:t>The vector representation of a plane</a:t>
            </a:r>
            <a:endParaRPr lang="en-CA" dirty="0"/>
          </a:p>
        </p:txBody>
      </p:sp>
      <p:sp>
        <p:nvSpPr>
          <p:cNvPr id="6" name="Slide Number Placeholder 5"/>
          <p:cNvSpPr>
            <a:spLocks noGrp="1"/>
          </p:cNvSpPr>
          <p:nvPr>
            <p:ph type="sldNum" sz="quarter" idx="12"/>
          </p:nvPr>
        </p:nvSpPr>
        <p:spPr>
          <a:xfrm>
            <a:off x="7239000" y="6356350"/>
            <a:ext cx="1066800" cy="365125"/>
          </a:xfrm>
        </p:spPr>
        <p:txBody>
          <a:bodyPr/>
          <a:lstStyle>
            <a:lvl1pPr>
              <a:defRPr>
                <a:latin typeface="Bookman Old Style" panose="02050604050505020204" pitchFamily="18" charset="0"/>
              </a:defRPr>
            </a:lvl1pPr>
          </a:lstStyle>
          <a:p>
            <a:fld id="{42EF6DC8-DA9C-4533-8A40-BB00A2545AF8}" type="slidenum">
              <a:rPr lang="en-CA" smtClean="0"/>
              <a:pPr/>
              <a:t>‹#›</a:t>
            </a:fld>
            <a:endParaRPr lang="en-CA"/>
          </a:p>
        </p:txBody>
      </p:sp>
    </p:spTree>
    <p:extLst>
      <p:ext uri="{BB962C8B-B14F-4D97-AF65-F5344CB8AC3E}">
        <p14:creationId xmlns:p14="http://schemas.microsoft.com/office/powerpoint/2010/main" val="35492794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dirty="0"/>
              <a:t>Click to edit Master title style</a:t>
            </a:r>
            <a:endParaRPr lang="en-CA"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rgbClr val="FFFF99"/>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5" name="Footer Placeholder 4"/>
          <p:cNvSpPr>
            <a:spLocks noGrp="1"/>
          </p:cNvSpPr>
          <p:nvPr>
            <p:ph type="ftr" sz="quarter" idx="11"/>
          </p:nvPr>
        </p:nvSpPr>
        <p:spPr/>
        <p:txBody>
          <a:bodyPr/>
          <a:lstStyle/>
          <a:p>
            <a:r>
              <a:rPr lang="en-US"/>
              <a:t>The vector representation of a plane</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15028797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sz="half" idx="1"/>
          </p:nvPr>
        </p:nvSpPr>
        <p:spPr>
          <a:xfrm>
            <a:off x="457200" y="1600200"/>
            <a:ext cx="4038600" cy="4525963"/>
          </a:xfrm>
        </p:spPr>
        <p:txBody>
          <a:bodyPr/>
          <a:lstStyle>
            <a:lvl1pPr>
              <a:defRPr sz="2200"/>
            </a:lvl1pPr>
            <a:lvl2pPr>
              <a:defRPr sz="2100"/>
            </a:lvl2pPr>
            <a:lvl3pPr>
              <a:defRPr sz="2000"/>
            </a:lvl3pPr>
            <a:lvl4pPr>
              <a:defRPr sz="19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4" name="Content Placeholder 3"/>
          <p:cNvSpPr>
            <a:spLocks noGrp="1"/>
          </p:cNvSpPr>
          <p:nvPr>
            <p:ph sz="half" idx="2"/>
          </p:nvPr>
        </p:nvSpPr>
        <p:spPr>
          <a:xfrm>
            <a:off x="4648200" y="1600200"/>
            <a:ext cx="4038600" cy="4525963"/>
          </a:xfrm>
        </p:spPr>
        <p:txBody>
          <a:bodyPr/>
          <a:lstStyle>
            <a:lvl1pPr>
              <a:defRPr sz="2200"/>
            </a:lvl1pPr>
            <a:lvl2pPr>
              <a:defRPr sz="2100"/>
            </a:lvl2pPr>
            <a:lvl3pPr>
              <a:defRPr sz="2000"/>
            </a:lvl3pPr>
            <a:lvl4pPr>
              <a:defRPr sz="19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6" name="Footer Placeholder 5"/>
          <p:cNvSpPr>
            <a:spLocks noGrp="1"/>
          </p:cNvSpPr>
          <p:nvPr>
            <p:ph type="ftr" sz="quarter" idx="11"/>
          </p:nvPr>
        </p:nvSpPr>
        <p:spPr/>
        <p:txBody>
          <a:bodyPr/>
          <a:lstStyle/>
          <a:p>
            <a:r>
              <a:rPr lang="en-US"/>
              <a:t>The vector representation of a plane</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29841951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CA"/>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8" name="Footer Placeholder 7"/>
          <p:cNvSpPr>
            <a:spLocks noGrp="1"/>
          </p:cNvSpPr>
          <p:nvPr>
            <p:ph type="ftr" sz="quarter" idx="11"/>
          </p:nvPr>
        </p:nvSpPr>
        <p:spPr/>
        <p:txBody>
          <a:bodyPr/>
          <a:lstStyle/>
          <a:p>
            <a:r>
              <a:rPr lang="en-US"/>
              <a:t>The vector representation of a plane</a:t>
            </a:r>
            <a:endParaRPr lang="en-CA"/>
          </a:p>
        </p:txBody>
      </p:sp>
      <p:sp>
        <p:nvSpPr>
          <p:cNvPr id="9" name="Slide Number Placeholder 8"/>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40194960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4" name="Footer Placeholder 3"/>
          <p:cNvSpPr>
            <a:spLocks noGrp="1"/>
          </p:cNvSpPr>
          <p:nvPr>
            <p:ph type="ftr" sz="quarter" idx="11"/>
          </p:nvPr>
        </p:nvSpPr>
        <p:spPr/>
        <p:txBody>
          <a:bodyPr/>
          <a:lstStyle/>
          <a:p>
            <a:r>
              <a:rPr lang="en-US"/>
              <a:t>The vector representation of a plane</a:t>
            </a:r>
            <a:endParaRPr lang="en-CA"/>
          </a:p>
        </p:txBody>
      </p:sp>
      <p:sp>
        <p:nvSpPr>
          <p:cNvPr id="5" name="Slide Number Placeholder 4"/>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12452596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a:t>The vector representation of a plane</a:t>
            </a:r>
            <a:endParaRPr lang="en-CA"/>
          </a:p>
        </p:txBody>
      </p:sp>
      <p:sp>
        <p:nvSpPr>
          <p:cNvPr id="4" name="Slide Number Placeholder 3"/>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9197145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CA"/>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Footer Placeholder 5"/>
          <p:cNvSpPr>
            <a:spLocks noGrp="1"/>
          </p:cNvSpPr>
          <p:nvPr>
            <p:ph type="ftr" sz="quarter" idx="11"/>
          </p:nvPr>
        </p:nvSpPr>
        <p:spPr/>
        <p:txBody>
          <a:bodyPr/>
          <a:lstStyle/>
          <a:p>
            <a:r>
              <a:rPr lang="en-US"/>
              <a:t>The vector representation of a plane</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21872226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CA"/>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Footer Placeholder 5"/>
          <p:cNvSpPr>
            <a:spLocks noGrp="1"/>
          </p:cNvSpPr>
          <p:nvPr>
            <p:ph type="ftr" sz="quarter" idx="11"/>
          </p:nvPr>
        </p:nvSpPr>
        <p:spPr/>
        <p:txBody>
          <a:bodyPr/>
          <a:lstStyle/>
          <a:p>
            <a:r>
              <a:rPr lang="en-US"/>
              <a:t>The vector representation of a plane</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29445017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a:t>Click to edit Master title style</a:t>
            </a:r>
            <a:endParaRPr lang="en-CA"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5" name="Footer Placeholder 4"/>
          <p:cNvSpPr>
            <a:spLocks noGrp="1"/>
          </p:cNvSpPr>
          <p:nvPr>
            <p:ph type="ftr" sz="quarter" idx="3"/>
          </p:nvPr>
        </p:nvSpPr>
        <p:spPr>
          <a:xfrm>
            <a:off x="1952091" y="76200"/>
            <a:ext cx="6353710" cy="365125"/>
          </a:xfrm>
          <a:prstGeom prst="rect">
            <a:avLst/>
          </a:prstGeom>
        </p:spPr>
        <p:txBody>
          <a:bodyPr vert="horz" lIns="91440" tIns="45720" rIns="91440" bIns="45720" rtlCol="0" anchor="ctr"/>
          <a:lstStyle>
            <a:lvl1pPr algn="r">
              <a:defRPr sz="1600" b="0">
                <a:solidFill>
                  <a:schemeClr val="bg1"/>
                </a:solidFill>
                <a:latin typeface="Times New Roman" panose="02020603050405020304" pitchFamily="18" charset="0"/>
                <a:cs typeface="Times New Roman" panose="02020603050405020304" pitchFamily="18" charset="0"/>
              </a:defRPr>
            </a:lvl1pPr>
          </a:lstStyle>
          <a:p>
            <a:r>
              <a:rPr lang="en-US"/>
              <a:t>The vector representation of a plane</a:t>
            </a:r>
            <a:endParaRPr lang="en-CA" dirty="0"/>
          </a:p>
        </p:txBody>
      </p:sp>
      <p:sp>
        <p:nvSpPr>
          <p:cNvPr id="6" name="Slide Number Placeholder 5"/>
          <p:cNvSpPr>
            <a:spLocks noGrp="1"/>
          </p:cNvSpPr>
          <p:nvPr>
            <p:ph type="sldNum" sz="quarter" idx="4"/>
          </p:nvPr>
        </p:nvSpPr>
        <p:spPr>
          <a:xfrm>
            <a:off x="7620000" y="6356350"/>
            <a:ext cx="1066800" cy="365125"/>
          </a:xfrm>
          <a:prstGeom prst="rect">
            <a:avLst/>
          </a:prstGeom>
        </p:spPr>
        <p:txBody>
          <a:bodyPr vert="horz" lIns="91440" tIns="45720" rIns="91440" bIns="45720" rtlCol="0" anchor="ctr"/>
          <a:lstStyle>
            <a:lvl1pPr algn="r">
              <a:defRPr sz="1200" b="0">
                <a:solidFill>
                  <a:schemeClr val="bg1"/>
                </a:solidFill>
                <a:latin typeface="Cambria" panose="02040503050406030204" pitchFamily="18" charset="0"/>
                <a:ea typeface="Cambria" panose="02040503050406030204" pitchFamily="18" charset="0"/>
                <a:cs typeface="Times New Roman" panose="02020603050405020304" pitchFamily="18" charset="0"/>
              </a:defRPr>
            </a:lvl1pPr>
          </a:lstStyle>
          <a:p>
            <a:fld id="{42EF6DC8-DA9C-4533-8A40-BB00A2545AF8}" type="slidenum">
              <a:rPr lang="en-CA" smtClean="0"/>
              <a:pPr/>
              <a:t>‹#›</a:t>
            </a:fld>
            <a:endParaRPr lang="en-CA"/>
          </a:p>
        </p:txBody>
      </p:sp>
      <p:pic>
        <p:nvPicPr>
          <p:cNvPr id="7" name="Picture 3"/>
          <p:cNvPicPr>
            <a:picLocks noChangeAspect="1" noChangeArrowheads="1"/>
          </p:cNvPicPr>
          <p:nvPr/>
        </p:nvPicPr>
        <p:blipFill rotWithShape="1">
          <a:blip r:embed="rId14" cstate="print">
            <a:extLst>
              <a:ext uri="{28A0092B-C50C-407E-A947-70E740481C1C}">
                <a14:useLocalDpi xmlns:a14="http://schemas.microsoft.com/office/drawing/2010/main" val="0"/>
              </a:ext>
            </a:extLst>
          </a:blip>
          <a:srcRect r="75223"/>
          <a:stretch/>
        </p:blipFill>
        <p:spPr bwMode="auto">
          <a:xfrm>
            <a:off x="-36511" y="-27384"/>
            <a:ext cx="668809" cy="9268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9142257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dt="0"/>
  <p:txStyles>
    <p:titleStyle>
      <a:lvl1pPr algn="ctr" defTabSz="914400" rtl="0" eaLnBrk="1" latinLnBrk="0" hangingPunct="1">
        <a:spcBef>
          <a:spcPct val="0"/>
        </a:spcBef>
        <a:buNone/>
        <a:defRPr sz="32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1pPr>
    </p:titleStyle>
    <p:bodyStyle>
      <a:lvl1pPr marL="342900" indent="-342900" algn="l" defTabSz="914400" rtl="0" eaLnBrk="1" latinLnBrk="0" hangingPunct="1">
        <a:spcBef>
          <a:spcPct val="20000"/>
        </a:spcBef>
        <a:buFont typeface="Arial" panose="020B0604020202020204" pitchFamily="34" charset="0"/>
        <a:buChar char="•"/>
        <a:defRPr sz="22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1pPr>
      <a:lvl2pPr marL="742950" indent="-285750" algn="l" defTabSz="914400" rtl="0" eaLnBrk="1" latinLnBrk="0" hangingPunct="1">
        <a:spcBef>
          <a:spcPct val="20000"/>
        </a:spcBef>
        <a:buFont typeface="Arial" panose="020B0604020202020204" pitchFamily="34" charset="0"/>
        <a:buChar char="–"/>
        <a:defRPr sz="21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2pPr>
      <a:lvl3pPr marL="1143000" indent="-228600" algn="l" defTabSz="914400" rtl="0" eaLnBrk="1" latinLnBrk="0" hangingPunct="1">
        <a:spcBef>
          <a:spcPct val="20000"/>
        </a:spcBef>
        <a:buFont typeface="Arial" panose="020B0604020202020204" pitchFamily="34" charset="0"/>
        <a:buChar char="•"/>
        <a:defRPr sz="20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3pPr>
      <a:lvl4pPr marL="1600200" indent="-228600" algn="l" defTabSz="914400" rtl="0" eaLnBrk="1" latinLnBrk="0" hangingPunct="1">
        <a:spcBef>
          <a:spcPct val="20000"/>
        </a:spcBef>
        <a:buFont typeface="Arial" panose="020B0604020202020204" pitchFamily="34" charset="0"/>
        <a:buChar char="–"/>
        <a:defRPr sz="19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4pPr>
      <a:lvl5pPr marL="2057400" indent="-228600" algn="l" defTabSz="914400" rtl="0" eaLnBrk="1" latinLnBrk="0" hangingPunct="1">
        <a:spcBef>
          <a:spcPct val="20000"/>
        </a:spcBef>
        <a:buFont typeface="Arial" panose="020B0604020202020204" pitchFamily="34" charset="0"/>
        <a:buChar char="»"/>
        <a:defRPr sz="18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8" Type="http://schemas.openxmlformats.org/officeDocument/2006/relationships/image" Target="../media/image33.wmf"/><Relationship Id="rId13" Type="http://schemas.openxmlformats.org/officeDocument/2006/relationships/image" Target="../media/image8.png"/><Relationship Id="rId3" Type="http://schemas.openxmlformats.org/officeDocument/2006/relationships/audio" Target="../media/media10.m4a"/><Relationship Id="rId7" Type="http://schemas.openxmlformats.org/officeDocument/2006/relationships/oleObject" Target="../embeddings/oleObject25.bin"/><Relationship Id="rId12" Type="http://schemas.openxmlformats.org/officeDocument/2006/relationships/image" Target="../media/image27.wmf"/><Relationship Id="rId2" Type="http://schemas.microsoft.com/office/2007/relationships/media" Target="../media/media10.m4a"/><Relationship Id="rId1" Type="http://schemas.openxmlformats.org/officeDocument/2006/relationships/tags" Target="../tags/tag8.xml"/><Relationship Id="rId6" Type="http://schemas.openxmlformats.org/officeDocument/2006/relationships/image" Target="../media/image32.wmf"/><Relationship Id="rId11" Type="http://schemas.openxmlformats.org/officeDocument/2006/relationships/oleObject" Target="../embeddings/oleObject27.bin"/><Relationship Id="rId5" Type="http://schemas.openxmlformats.org/officeDocument/2006/relationships/oleObject" Target="../embeddings/oleObject24.bin"/><Relationship Id="rId10" Type="http://schemas.openxmlformats.org/officeDocument/2006/relationships/image" Target="../media/image34.wmf"/><Relationship Id="rId4" Type="http://schemas.openxmlformats.org/officeDocument/2006/relationships/slideLayout" Target="../slideLayouts/slideLayout2.xml"/><Relationship Id="rId9" Type="http://schemas.openxmlformats.org/officeDocument/2006/relationships/oleObject" Target="../embeddings/oleObject26.bin"/></Relationships>
</file>

<file path=ppt/slides/_rels/slide11.xml.rels><?xml version="1.0" encoding="UTF-8" standalone="yes"?>
<Relationships xmlns="http://schemas.openxmlformats.org/package/2006/relationships"><Relationship Id="rId8" Type="http://schemas.openxmlformats.org/officeDocument/2006/relationships/image" Target="../media/image36.wmf"/><Relationship Id="rId13" Type="http://schemas.openxmlformats.org/officeDocument/2006/relationships/image" Target="../media/image8.png"/><Relationship Id="rId3" Type="http://schemas.openxmlformats.org/officeDocument/2006/relationships/audio" Target="../media/media11.m4a"/><Relationship Id="rId7" Type="http://schemas.openxmlformats.org/officeDocument/2006/relationships/oleObject" Target="../embeddings/oleObject29.bin"/><Relationship Id="rId12" Type="http://schemas.openxmlformats.org/officeDocument/2006/relationships/image" Target="../media/image38.wmf"/><Relationship Id="rId2" Type="http://schemas.microsoft.com/office/2007/relationships/media" Target="../media/media11.m4a"/><Relationship Id="rId1" Type="http://schemas.openxmlformats.org/officeDocument/2006/relationships/tags" Target="../tags/tag9.xml"/><Relationship Id="rId6" Type="http://schemas.openxmlformats.org/officeDocument/2006/relationships/image" Target="../media/image35.wmf"/><Relationship Id="rId11" Type="http://schemas.openxmlformats.org/officeDocument/2006/relationships/oleObject" Target="../embeddings/oleObject31.bin"/><Relationship Id="rId5" Type="http://schemas.openxmlformats.org/officeDocument/2006/relationships/oleObject" Target="../embeddings/oleObject28.bin"/><Relationship Id="rId10" Type="http://schemas.openxmlformats.org/officeDocument/2006/relationships/image" Target="../media/image37.wmf"/><Relationship Id="rId4" Type="http://schemas.openxmlformats.org/officeDocument/2006/relationships/slideLayout" Target="../slideLayouts/slideLayout2.xml"/><Relationship Id="rId9" Type="http://schemas.openxmlformats.org/officeDocument/2006/relationships/oleObject" Target="../embeddings/oleObject30.bin"/></Relationships>
</file>

<file path=ppt/slides/_rels/slide12.xml.rels><?xml version="1.0" encoding="UTF-8" standalone="yes"?>
<Relationships xmlns="http://schemas.openxmlformats.org/package/2006/relationships"><Relationship Id="rId8" Type="http://schemas.openxmlformats.org/officeDocument/2006/relationships/image" Target="../media/image40.wmf"/><Relationship Id="rId3" Type="http://schemas.openxmlformats.org/officeDocument/2006/relationships/audio" Target="../media/media12.m4a"/><Relationship Id="rId7" Type="http://schemas.openxmlformats.org/officeDocument/2006/relationships/oleObject" Target="../embeddings/oleObject33.bin"/><Relationship Id="rId2" Type="http://schemas.microsoft.com/office/2007/relationships/media" Target="../media/media12.m4a"/><Relationship Id="rId1" Type="http://schemas.openxmlformats.org/officeDocument/2006/relationships/tags" Target="../tags/tag10.xml"/><Relationship Id="rId6" Type="http://schemas.openxmlformats.org/officeDocument/2006/relationships/image" Target="../media/image39.wmf"/><Relationship Id="rId5" Type="http://schemas.openxmlformats.org/officeDocument/2006/relationships/oleObject" Target="../embeddings/oleObject32.bin"/><Relationship Id="rId4" Type="http://schemas.openxmlformats.org/officeDocument/2006/relationships/slideLayout" Target="../slideLayouts/slideLayout2.xml"/><Relationship Id="rId9" Type="http://schemas.openxmlformats.org/officeDocument/2006/relationships/image" Target="../media/image8.png"/></Relationships>
</file>

<file path=ppt/slides/_rels/slide13.xml.rels><?xml version="1.0" encoding="UTF-8" standalone="yes"?>
<Relationships xmlns="http://schemas.openxmlformats.org/package/2006/relationships"><Relationship Id="rId3" Type="http://schemas.openxmlformats.org/officeDocument/2006/relationships/audio" Target="../media/media13.m4a"/><Relationship Id="rId2" Type="http://schemas.microsoft.com/office/2007/relationships/media" Target="../media/media13.m4a"/><Relationship Id="rId1" Type="http://schemas.openxmlformats.org/officeDocument/2006/relationships/tags" Target="../tags/tag11.xml"/><Relationship Id="rId5" Type="http://schemas.openxmlformats.org/officeDocument/2006/relationships/image" Target="../media/image8.png"/><Relationship Id="rId4"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wav"/><Relationship Id="rId1" Type="http://schemas.microsoft.com/office/2007/relationships/media" Target="../media/media14.wav"/><Relationship Id="rId4" Type="http://schemas.openxmlformats.org/officeDocument/2006/relationships/image" Target="../media/image41.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wav"/><Relationship Id="rId1" Type="http://schemas.microsoft.com/office/2007/relationships/media" Target="../media/media15.wav"/><Relationship Id="rId4" Type="http://schemas.openxmlformats.org/officeDocument/2006/relationships/image" Target="../media/image41.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1.png"/><Relationship Id="rId2" Type="http://schemas.openxmlformats.org/officeDocument/2006/relationships/audio" Target="../media/media16.wav"/><Relationship Id="rId1" Type="http://schemas.microsoft.com/office/2007/relationships/media" Target="../media/media16.wav"/><Relationship Id="rId6" Type="http://schemas.openxmlformats.org/officeDocument/2006/relationships/image" Target="../media/image44.jpeg"/><Relationship Id="rId5" Type="http://schemas.openxmlformats.org/officeDocument/2006/relationships/image" Target="../media/image43.jpeg"/><Relationship Id="rId4" Type="http://schemas.openxmlformats.org/officeDocument/2006/relationships/image" Target="../media/image42.jpe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wav"/><Relationship Id="rId1" Type="http://schemas.microsoft.com/office/2007/relationships/media" Target="../media/media17.wav"/><Relationship Id="rId4" Type="http://schemas.openxmlformats.org/officeDocument/2006/relationships/image" Target="../media/image41.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8" Type="http://schemas.openxmlformats.org/officeDocument/2006/relationships/image" Target="../media/image10.wmf"/><Relationship Id="rId3" Type="http://schemas.openxmlformats.org/officeDocument/2006/relationships/audio" Target="../media/media3.m4a"/><Relationship Id="rId7" Type="http://schemas.openxmlformats.org/officeDocument/2006/relationships/oleObject" Target="../embeddings/oleObject2.bin"/><Relationship Id="rId2" Type="http://schemas.microsoft.com/office/2007/relationships/media" Target="../media/media3.m4a"/><Relationship Id="rId1" Type="http://schemas.openxmlformats.org/officeDocument/2006/relationships/tags" Target="../tags/tag1.xml"/><Relationship Id="rId6" Type="http://schemas.openxmlformats.org/officeDocument/2006/relationships/image" Target="../media/image9.wmf"/><Relationship Id="rId5" Type="http://schemas.openxmlformats.org/officeDocument/2006/relationships/oleObject" Target="../embeddings/oleObject1.bin"/><Relationship Id="rId4" Type="http://schemas.openxmlformats.org/officeDocument/2006/relationships/slideLayout" Target="../slideLayouts/slideLayout2.xml"/><Relationship Id="rId9"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audio" Target="../media/media4.m4a"/><Relationship Id="rId2" Type="http://schemas.microsoft.com/office/2007/relationships/media" Target="../media/media4.m4a"/><Relationship Id="rId1" Type="http://schemas.openxmlformats.org/officeDocument/2006/relationships/tags" Target="../tags/tag2.xml"/><Relationship Id="rId5" Type="http://schemas.openxmlformats.org/officeDocument/2006/relationships/image" Target="../media/image8.png"/><Relationship Id="rId4"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12.wmf"/><Relationship Id="rId13" Type="http://schemas.openxmlformats.org/officeDocument/2006/relationships/oleObject" Target="../embeddings/oleObject7.bin"/><Relationship Id="rId3" Type="http://schemas.openxmlformats.org/officeDocument/2006/relationships/audio" Target="../media/media5.m4a"/><Relationship Id="rId7" Type="http://schemas.openxmlformats.org/officeDocument/2006/relationships/oleObject" Target="../embeddings/oleObject4.bin"/><Relationship Id="rId12" Type="http://schemas.openxmlformats.org/officeDocument/2006/relationships/image" Target="../media/image14.wmf"/><Relationship Id="rId17" Type="http://schemas.openxmlformats.org/officeDocument/2006/relationships/image" Target="../media/image8.png"/><Relationship Id="rId2" Type="http://schemas.microsoft.com/office/2007/relationships/media" Target="../media/media5.m4a"/><Relationship Id="rId16" Type="http://schemas.openxmlformats.org/officeDocument/2006/relationships/image" Target="../media/image16.wmf"/><Relationship Id="rId1" Type="http://schemas.openxmlformats.org/officeDocument/2006/relationships/tags" Target="../tags/tag3.xml"/><Relationship Id="rId6" Type="http://schemas.openxmlformats.org/officeDocument/2006/relationships/image" Target="../media/image11.wmf"/><Relationship Id="rId11" Type="http://schemas.openxmlformats.org/officeDocument/2006/relationships/oleObject" Target="../embeddings/oleObject6.bin"/><Relationship Id="rId5" Type="http://schemas.openxmlformats.org/officeDocument/2006/relationships/oleObject" Target="../embeddings/oleObject3.bin"/><Relationship Id="rId15" Type="http://schemas.openxmlformats.org/officeDocument/2006/relationships/oleObject" Target="../embeddings/oleObject8.bin"/><Relationship Id="rId10" Type="http://schemas.openxmlformats.org/officeDocument/2006/relationships/image" Target="../media/image13.wmf"/><Relationship Id="rId4" Type="http://schemas.openxmlformats.org/officeDocument/2006/relationships/slideLayout" Target="../slideLayouts/slideLayout2.xml"/><Relationship Id="rId9" Type="http://schemas.openxmlformats.org/officeDocument/2006/relationships/oleObject" Target="../embeddings/oleObject5.bin"/><Relationship Id="rId14" Type="http://schemas.openxmlformats.org/officeDocument/2006/relationships/image" Target="../media/image15.wmf"/></Relationships>
</file>

<file path=ppt/slides/_rels/slide6.xml.rels><?xml version="1.0" encoding="UTF-8" standalone="yes"?>
<Relationships xmlns="http://schemas.openxmlformats.org/package/2006/relationships"><Relationship Id="rId8" Type="http://schemas.openxmlformats.org/officeDocument/2006/relationships/image" Target="../media/image18.wmf"/><Relationship Id="rId13" Type="http://schemas.openxmlformats.org/officeDocument/2006/relationships/oleObject" Target="../embeddings/oleObject13.bin"/><Relationship Id="rId3" Type="http://schemas.openxmlformats.org/officeDocument/2006/relationships/audio" Target="../media/media6.m4a"/><Relationship Id="rId7" Type="http://schemas.openxmlformats.org/officeDocument/2006/relationships/oleObject" Target="../embeddings/oleObject10.bin"/><Relationship Id="rId12" Type="http://schemas.openxmlformats.org/officeDocument/2006/relationships/image" Target="../media/image20.wmf"/><Relationship Id="rId2" Type="http://schemas.microsoft.com/office/2007/relationships/media" Target="../media/media6.m4a"/><Relationship Id="rId1" Type="http://schemas.openxmlformats.org/officeDocument/2006/relationships/tags" Target="../tags/tag4.xml"/><Relationship Id="rId6" Type="http://schemas.openxmlformats.org/officeDocument/2006/relationships/image" Target="../media/image17.wmf"/><Relationship Id="rId11" Type="http://schemas.openxmlformats.org/officeDocument/2006/relationships/oleObject" Target="../embeddings/oleObject12.bin"/><Relationship Id="rId5" Type="http://schemas.openxmlformats.org/officeDocument/2006/relationships/oleObject" Target="../embeddings/oleObject9.bin"/><Relationship Id="rId15" Type="http://schemas.openxmlformats.org/officeDocument/2006/relationships/image" Target="../media/image8.png"/><Relationship Id="rId10" Type="http://schemas.openxmlformats.org/officeDocument/2006/relationships/image" Target="../media/image19.wmf"/><Relationship Id="rId4" Type="http://schemas.openxmlformats.org/officeDocument/2006/relationships/slideLayout" Target="../slideLayouts/slideLayout2.xml"/><Relationship Id="rId9" Type="http://schemas.openxmlformats.org/officeDocument/2006/relationships/oleObject" Target="../embeddings/oleObject11.bin"/><Relationship Id="rId14" Type="http://schemas.openxmlformats.org/officeDocument/2006/relationships/image" Target="../media/image21.wmf"/></Relationships>
</file>

<file path=ppt/slides/_rels/slide7.xml.rels><?xml version="1.0" encoding="UTF-8" standalone="yes"?>
<Relationships xmlns="http://schemas.openxmlformats.org/package/2006/relationships"><Relationship Id="rId8" Type="http://schemas.openxmlformats.org/officeDocument/2006/relationships/image" Target="../media/image23.wmf"/><Relationship Id="rId13" Type="http://schemas.openxmlformats.org/officeDocument/2006/relationships/oleObject" Target="../embeddings/oleObject18.bin"/><Relationship Id="rId3" Type="http://schemas.openxmlformats.org/officeDocument/2006/relationships/audio" Target="../media/media7.m4a"/><Relationship Id="rId7" Type="http://schemas.openxmlformats.org/officeDocument/2006/relationships/oleObject" Target="../embeddings/oleObject15.bin"/><Relationship Id="rId12" Type="http://schemas.openxmlformats.org/officeDocument/2006/relationships/image" Target="../media/image25.wmf"/><Relationship Id="rId2" Type="http://schemas.microsoft.com/office/2007/relationships/media" Target="../media/media7.m4a"/><Relationship Id="rId1" Type="http://schemas.openxmlformats.org/officeDocument/2006/relationships/tags" Target="../tags/tag5.xml"/><Relationship Id="rId6" Type="http://schemas.openxmlformats.org/officeDocument/2006/relationships/image" Target="../media/image22.wmf"/><Relationship Id="rId11" Type="http://schemas.openxmlformats.org/officeDocument/2006/relationships/oleObject" Target="../embeddings/oleObject17.bin"/><Relationship Id="rId5" Type="http://schemas.openxmlformats.org/officeDocument/2006/relationships/oleObject" Target="../embeddings/oleObject14.bin"/><Relationship Id="rId15" Type="http://schemas.openxmlformats.org/officeDocument/2006/relationships/image" Target="../media/image8.png"/><Relationship Id="rId10" Type="http://schemas.openxmlformats.org/officeDocument/2006/relationships/image" Target="../media/image24.wmf"/><Relationship Id="rId4" Type="http://schemas.openxmlformats.org/officeDocument/2006/relationships/slideLayout" Target="../slideLayouts/slideLayout2.xml"/><Relationship Id="rId9" Type="http://schemas.openxmlformats.org/officeDocument/2006/relationships/oleObject" Target="../embeddings/oleObject16.bin"/><Relationship Id="rId14" Type="http://schemas.openxmlformats.org/officeDocument/2006/relationships/image" Target="../media/image26.wmf"/></Relationships>
</file>

<file path=ppt/slides/_rels/slide8.xml.rels><?xml version="1.0" encoding="UTF-8" standalone="yes"?>
<Relationships xmlns="http://schemas.openxmlformats.org/package/2006/relationships"><Relationship Id="rId8" Type="http://schemas.openxmlformats.org/officeDocument/2006/relationships/image" Target="../media/image28.wmf"/><Relationship Id="rId3" Type="http://schemas.openxmlformats.org/officeDocument/2006/relationships/audio" Target="../media/media8.m4a"/><Relationship Id="rId7" Type="http://schemas.openxmlformats.org/officeDocument/2006/relationships/oleObject" Target="../embeddings/oleObject20.bin"/><Relationship Id="rId2" Type="http://schemas.microsoft.com/office/2007/relationships/media" Target="../media/media8.m4a"/><Relationship Id="rId1" Type="http://schemas.openxmlformats.org/officeDocument/2006/relationships/tags" Target="../tags/tag6.xml"/><Relationship Id="rId6" Type="http://schemas.openxmlformats.org/officeDocument/2006/relationships/image" Target="../media/image27.wmf"/><Relationship Id="rId5" Type="http://schemas.openxmlformats.org/officeDocument/2006/relationships/oleObject" Target="../embeddings/oleObject19.bin"/><Relationship Id="rId4" Type="http://schemas.openxmlformats.org/officeDocument/2006/relationships/slideLayout" Target="../slideLayouts/slideLayout2.xml"/><Relationship Id="rId9" Type="http://schemas.openxmlformats.org/officeDocument/2006/relationships/image" Target="../media/image8.png"/></Relationships>
</file>

<file path=ppt/slides/_rels/slide9.xml.rels><?xml version="1.0" encoding="UTF-8" standalone="yes"?>
<Relationships xmlns="http://schemas.openxmlformats.org/package/2006/relationships"><Relationship Id="rId8" Type="http://schemas.openxmlformats.org/officeDocument/2006/relationships/image" Target="../media/image30.wmf"/><Relationship Id="rId3" Type="http://schemas.openxmlformats.org/officeDocument/2006/relationships/audio" Target="../media/media9.m4a"/><Relationship Id="rId7" Type="http://schemas.openxmlformats.org/officeDocument/2006/relationships/oleObject" Target="../embeddings/oleObject22.bin"/><Relationship Id="rId2" Type="http://schemas.microsoft.com/office/2007/relationships/media" Target="../media/media9.m4a"/><Relationship Id="rId1" Type="http://schemas.openxmlformats.org/officeDocument/2006/relationships/tags" Target="../tags/tag7.xml"/><Relationship Id="rId6" Type="http://schemas.openxmlformats.org/officeDocument/2006/relationships/image" Target="../media/image29.wmf"/><Relationship Id="rId11" Type="http://schemas.openxmlformats.org/officeDocument/2006/relationships/image" Target="../media/image8.png"/><Relationship Id="rId5" Type="http://schemas.openxmlformats.org/officeDocument/2006/relationships/oleObject" Target="../embeddings/oleObject21.bin"/><Relationship Id="rId10" Type="http://schemas.openxmlformats.org/officeDocument/2006/relationships/image" Target="../media/image31.wmf"/><Relationship Id="rId4" Type="http://schemas.openxmlformats.org/officeDocument/2006/relationships/slideLayout" Target="../slideLayouts/slideLayout2.xml"/><Relationship Id="rId9" Type="http://schemas.openxmlformats.org/officeDocument/2006/relationships/oleObject" Target="../embeddings/oleObject23.bin"/></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7.3 The vector representation of a plane</a:t>
            </a:r>
            <a:endParaRPr lang="en-CA" dirty="0"/>
          </a:p>
        </p:txBody>
      </p:sp>
      <p:sp>
        <p:nvSpPr>
          <p:cNvPr id="3" name="AutoShape 5" descr="File:L&amp;W Regt Badge.jp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sp>
        <p:nvSpPr>
          <p:cNvPr id="5" name="AutoShape 8" descr="https://army.ca/inf/linc.gif"/>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sp>
        <p:nvSpPr>
          <p:cNvPr id="6" name="AutoShape 10" descr="https://army.ca/inf/linc.gif"/>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pic>
        <p:nvPicPr>
          <p:cNvPr id="4" name="Audio 3">
            <a:hlinkClick r:id="" action="ppaction://media"/>
            <a:extLst>
              <a:ext uri="{FF2B5EF4-FFF2-40B4-BE49-F238E27FC236}">
                <a16:creationId xmlns:a16="http://schemas.microsoft.com/office/drawing/2014/main" id="{6B8C377F-A62F-428E-8732-A39A7E65592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656847970"/>
      </p:ext>
    </p:extLst>
  </p:cSld>
  <p:clrMapOvr>
    <a:masterClrMapping/>
  </p:clrMapOvr>
  <mc:AlternateContent xmlns:mc="http://schemas.openxmlformats.org/markup-compatibility/2006">
    <mc:Choice xmlns:p14="http://schemas.microsoft.com/office/powerpoint/2010/main" Requires="p14">
      <p:transition spd="slow" p14:dur="2000" advTm="10460"/>
    </mc:Choice>
    <mc:Fallback>
      <p:transition spd="slow" advTm="104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Point on the plane closest to a given point</a:t>
            </a:r>
            <a:endParaRPr lang="en-CA" b="1" dirty="0"/>
          </a:p>
        </p:txBody>
      </p:sp>
      <p:sp>
        <p:nvSpPr>
          <p:cNvPr id="3" name="Content Placeholder 2"/>
          <p:cNvSpPr>
            <a:spLocks noGrp="1"/>
          </p:cNvSpPr>
          <p:nvPr>
            <p:ph idx="1"/>
          </p:nvPr>
        </p:nvSpPr>
        <p:spPr>
          <a:xfrm>
            <a:off x="457200" y="1600200"/>
            <a:ext cx="8032044" cy="4525963"/>
          </a:xfrm>
        </p:spPr>
        <p:txBody>
          <a:bodyPr/>
          <a:lstStyle/>
          <a:p>
            <a:r>
              <a:rPr lang="en-US" dirty="0"/>
              <a:t>For example, what is the point on the plane</a:t>
            </a:r>
          </a:p>
          <a:p>
            <a:endParaRPr lang="en-US" dirty="0"/>
          </a:p>
          <a:p>
            <a:endParaRPr lang="en-US" dirty="0"/>
          </a:p>
          <a:p>
            <a:endParaRPr lang="en-US" dirty="0"/>
          </a:p>
          <a:p>
            <a:pPr marL="0" indent="0">
              <a:buNone/>
            </a:pPr>
            <a:r>
              <a:rPr lang="en-US" dirty="0"/>
              <a:t>      that is closest to this point? </a:t>
            </a:r>
          </a:p>
          <a:p>
            <a:pPr lvl="1"/>
            <a:endParaRPr lang="en-US" dirty="0"/>
          </a:p>
          <a:p>
            <a:pPr lvl="1"/>
            <a:endParaRPr lang="en-US" dirty="0"/>
          </a:p>
          <a:p>
            <a:pPr lvl="1"/>
            <a:endParaRPr lang="en-US" dirty="0"/>
          </a:p>
          <a:p>
            <a:pPr lvl="1"/>
            <a:r>
              <a:rPr lang="en-US" dirty="0"/>
              <a:t>Because        is orthogonal, we only need project </a:t>
            </a:r>
            <a:r>
              <a:rPr lang="en-US" b="1" dirty="0"/>
              <a:t>w</a:t>
            </a:r>
            <a:r>
              <a:rPr lang="en-US" dirty="0"/>
              <a:t>: </a:t>
            </a:r>
          </a:p>
        </p:txBody>
      </p:sp>
      <p:sp>
        <p:nvSpPr>
          <p:cNvPr id="4" name="Footer Placeholder 3"/>
          <p:cNvSpPr>
            <a:spLocks noGrp="1"/>
          </p:cNvSpPr>
          <p:nvPr>
            <p:ph type="ftr" sz="quarter" idx="11"/>
          </p:nvPr>
        </p:nvSpPr>
        <p:spPr/>
        <p:txBody>
          <a:bodyPr/>
          <a:lstStyle/>
          <a:p>
            <a:r>
              <a:rPr lang="en-US"/>
              <a:t>The vector representation of a plane</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pPr/>
              <a:t>10</a:t>
            </a:fld>
            <a:endParaRPr lang="en-CA"/>
          </a:p>
        </p:txBody>
      </p:sp>
      <p:graphicFrame>
        <p:nvGraphicFramePr>
          <p:cNvPr id="9" name="Object 8">
            <a:extLst>
              <a:ext uri="{FF2B5EF4-FFF2-40B4-BE49-F238E27FC236}">
                <a16:creationId xmlns:a16="http://schemas.microsoft.com/office/drawing/2014/main" id="{E7F1ECDC-4A85-4AAD-8A33-A0DB1AA40CCC}"/>
              </a:ext>
            </a:extLst>
          </p:cNvPr>
          <p:cNvGraphicFramePr>
            <a:graphicFrameLocks noChangeAspect="1"/>
          </p:cNvGraphicFramePr>
          <p:nvPr/>
        </p:nvGraphicFramePr>
        <p:xfrm>
          <a:off x="4043318" y="3527148"/>
          <a:ext cx="873125" cy="1079500"/>
        </p:xfrm>
        <a:graphic>
          <a:graphicData uri="http://schemas.openxmlformats.org/presentationml/2006/ole">
            <mc:AlternateContent xmlns:mc="http://schemas.openxmlformats.org/markup-compatibility/2006">
              <mc:Choice xmlns:v="urn:schemas-microsoft-com:vml" Requires="v">
                <p:oleObj name="Equation" r:id="rId5" imgW="482400" imgH="596880" progId="Equation.DSMT4">
                  <p:embed/>
                </p:oleObj>
              </mc:Choice>
              <mc:Fallback>
                <p:oleObj name="Equation" r:id="rId5" imgW="482400" imgH="596880" progId="Equation.DSMT4">
                  <p:embed/>
                  <p:pic>
                    <p:nvPicPr>
                      <p:cNvPr id="9" name="Object 8">
                        <a:extLst>
                          <a:ext uri="{FF2B5EF4-FFF2-40B4-BE49-F238E27FC236}">
                            <a16:creationId xmlns:a16="http://schemas.microsoft.com/office/drawing/2014/main" id="{E7F1ECDC-4A85-4AAD-8A33-A0DB1AA40CCC}"/>
                          </a:ext>
                        </a:extLst>
                      </p:cNvPr>
                      <p:cNvPicPr/>
                      <p:nvPr/>
                    </p:nvPicPr>
                    <p:blipFill>
                      <a:blip r:embed="rId6"/>
                      <a:stretch>
                        <a:fillRect/>
                      </a:stretch>
                    </p:blipFill>
                    <p:spPr>
                      <a:xfrm>
                        <a:off x="4043318" y="3527148"/>
                        <a:ext cx="873125" cy="1079500"/>
                      </a:xfrm>
                      <a:prstGeom prst="rect">
                        <a:avLst/>
                      </a:prstGeom>
                    </p:spPr>
                  </p:pic>
                </p:oleObj>
              </mc:Fallback>
            </mc:AlternateContent>
          </a:graphicData>
        </a:graphic>
      </p:graphicFrame>
      <p:graphicFrame>
        <p:nvGraphicFramePr>
          <p:cNvPr id="13" name="Object 12">
            <a:extLst>
              <a:ext uri="{FF2B5EF4-FFF2-40B4-BE49-F238E27FC236}">
                <a16:creationId xmlns:a16="http://schemas.microsoft.com/office/drawing/2014/main" id="{FB5520DA-FBE6-46B7-83E4-883C92675AA9}"/>
              </a:ext>
            </a:extLst>
          </p:cNvPr>
          <p:cNvGraphicFramePr>
            <a:graphicFrameLocks noChangeAspect="1"/>
          </p:cNvGraphicFramePr>
          <p:nvPr>
            <p:extLst>
              <p:ext uri="{D42A27DB-BD31-4B8C-83A1-F6EECF244321}">
                <p14:modId xmlns:p14="http://schemas.microsoft.com/office/powerpoint/2010/main" val="2323967387"/>
              </p:ext>
            </p:extLst>
          </p:nvPr>
        </p:nvGraphicFramePr>
        <p:xfrm>
          <a:off x="1531938" y="5108575"/>
          <a:ext cx="4302125" cy="1308100"/>
        </p:xfrm>
        <a:graphic>
          <a:graphicData uri="http://schemas.openxmlformats.org/presentationml/2006/ole">
            <mc:AlternateContent xmlns:mc="http://schemas.openxmlformats.org/markup-compatibility/2006">
              <mc:Choice xmlns:v="urn:schemas-microsoft-com:vml" Requires="v">
                <p:oleObj name="Equation" r:id="rId7" imgW="1955520" imgH="596880" progId="Equation.DSMT4">
                  <p:embed/>
                </p:oleObj>
              </mc:Choice>
              <mc:Fallback>
                <p:oleObj name="Equation" r:id="rId7" imgW="1955520" imgH="596880" progId="Equation.DSMT4">
                  <p:embed/>
                  <p:pic>
                    <p:nvPicPr>
                      <p:cNvPr id="13" name="Object 12">
                        <a:extLst>
                          <a:ext uri="{FF2B5EF4-FFF2-40B4-BE49-F238E27FC236}">
                            <a16:creationId xmlns:a16="http://schemas.microsoft.com/office/drawing/2014/main" id="{FB5520DA-FBE6-46B7-83E4-883C92675AA9}"/>
                          </a:ext>
                        </a:extLst>
                      </p:cNvPr>
                      <p:cNvPicPr/>
                      <p:nvPr/>
                    </p:nvPicPr>
                    <p:blipFill>
                      <a:blip r:embed="rId8"/>
                      <a:stretch>
                        <a:fillRect/>
                      </a:stretch>
                    </p:blipFill>
                    <p:spPr>
                      <a:xfrm>
                        <a:off x="1531938" y="5108575"/>
                        <a:ext cx="4302125" cy="1308100"/>
                      </a:xfrm>
                      <a:prstGeom prst="rect">
                        <a:avLst/>
                      </a:prstGeom>
                    </p:spPr>
                  </p:pic>
                </p:oleObj>
              </mc:Fallback>
            </mc:AlternateContent>
          </a:graphicData>
        </a:graphic>
      </p:graphicFrame>
      <p:graphicFrame>
        <p:nvGraphicFramePr>
          <p:cNvPr id="14" name="Object 13">
            <a:extLst>
              <a:ext uri="{FF2B5EF4-FFF2-40B4-BE49-F238E27FC236}">
                <a16:creationId xmlns:a16="http://schemas.microsoft.com/office/drawing/2014/main" id="{4BCE9274-83BC-4832-A9CC-F3A7BB56274B}"/>
              </a:ext>
            </a:extLst>
          </p:cNvPr>
          <p:cNvGraphicFramePr>
            <a:graphicFrameLocks noChangeAspect="1"/>
          </p:cNvGraphicFramePr>
          <p:nvPr/>
        </p:nvGraphicFramePr>
        <p:xfrm>
          <a:off x="2273894" y="4763272"/>
          <a:ext cx="430212" cy="458787"/>
        </p:xfrm>
        <a:graphic>
          <a:graphicData uri="http://schemas.openxmlformats.org/presentationml/2006/ole">
            <mc:AlternateContent xmlns:mc="http://schemas.openxmlformats.org/markup-compatibility/2006">
              <mc:Choice xmlns:v="urn:schemas-microsoft-com:vml" Requires="v">
                <p:oleObj name="Equation" r:id="rId9" imgW="177480" imgH="190440" progId="Equation.DSMT4">
                  <p:embed/>
                </p:oleObj>
              </mc:Choice>
              <mc:Fallback>
                <p:oleObj name="Equation" r:id="rId9" imgW="177480" imgH="190440" progId="Equation.DSMT4">
                  <p:embed/>
                  <p:pic>
                    <p:nvPicPr>
                      <p:cNvPr id="14" name="Object 13">
                        <a:extLst>
                          <a:ext uri="{FF2B5EF4-FFF2-40B4-BE49-F238E27FC236}">
                            <a16:creationId xmlns:a16="http://schemas.microsoft.com/office/drawing/2014/main" id="{4BCE9274-83BC-4832-A9CC-F3A7BB56274B}"/>
                          </a:ext>
                        </a:extLst>
                      </p:cNvPr>
                      <p:cNvPicPr/>
                      <p:nvPr/>
                    </p:nvPicPr>
                    <p:blipFill>
                      <a:blip r:embed="rId10"/>
                      <a:stretch>
                        <a:fillRect/>
                      </a:stretch>
                    </p:blipFill>
                    <p:spPr>
                      <a:xfrm>
                        <a:off x="2273894" y="4763272"/>
                        <a:ext cx="430212" cy="458787"/>
                      </a:xfrm>
                      <a:prstGeom prst="rect">
                        <a:avLst/>
                      </a:prstGeom>
                    </p:spPr>
                  </p:pic>
                </p:oleObj>
              </mc:Fallback>
            </mc:AlternateContent>
          </a:graphicData>
        </a:graphic>
      </p:graphicFrame>
      <p:graphicFrame>
        <p:nvGraphicFramePr>
          <p:cNvPr id="16" name="Object 15">
            <a:extLst>
              <a:ext uri="{FF2B5EF4-FFF2-40B4-BE49-F238E27FC236}">
                <a16:creationId xmlns:a16="http://schemas.microsoft.com/office/drawing/2014/main" id="{8CD36237-A49F-41FA-9D97-42B412B66D89}"/>
              </a:ext>
            </a:extLst>
          </p:cNvPr>
          <p:cNvGraphicFramePr>
            <a:graphicFrameLocks noChangeAspect="1"/>
          </p:cNvGraphicFramePr>
          <p:nvPr>
            <p:extLst>
              <p:ext uri="{D42A27DB-BD31-4B8C-83A1-F6EECF244321}">
                <p14:modId xmlns:p14="http://schemas.microsoft.com/office/powerpoint/2010/main" val="744591577"/>
              </p:ext>
            </p:extLst>
          </p:nvPr>
        </p:nvGraphicFramePr>
        <p:xfrm>
          <a:off x="2901950" y="2028825"/>
          <a:ext cx="3144838" cy="1079500"/>
        </p:xfrm>
        <a:graphic>
          <a:graphicData uri="http://schemas.openxmlformats.org/presentationml/2006/ole">
            <mc:AlternateContent xmlns:mc="http://schemas.openxmlformats.org/markup-compatibility/2006">
              <mc:Choice xmlns:v="urn:schemas-microsoft-com:vml" Requires="v">
                <p:oleObj name="Equation" r:id="rId11" imgW="1739880" imgH="596880" progId="Equation.DSMT4">
                  <p:embed/>
                </p:oleObj>
              </mc:Choice>
              <mc:Fallback>
                <p:oleObj name="Equation" r:id="rId11" imgW="1739880" imgH="596880" progId="Equation.DSMT4">
                  <p:embed/>
                  <p:pic>
                    <p:nvPicPr>
                      <p:cNvPr id="5" name="Object 4">
                        <a:extLst>
                          <a:ext uri="{FF2B5EF4-FFF2-40B4-BE49-F238E27FC236}">
                            <a16:creationId xmlns:a16="http://schemas.microsoft.com/office/drawing/2014/main" id="{278034DD-063C-4B87-8F83-3E78A5F4C144}"/>
                          </a:ext>
                        </a:extLst>
                      </p:cNvPr>
                      <p:cNvPicPr/>
                      <p:nvPr/>
                    </p:nvPicPr>
                    <p:blipFill>
                      <a:blip r:embed="rId12"/>
                      <a:stretch>
                        <a:fillRect/>
                      </a:stretch>
                    </p:blipFill>
                    <p:spPr>
                      <a:xfrm>
                        <a:off x="2901950" y="2028825"/>
                        <a:ext cx="3144838" cy="1079500"/>
                      </a:xfrm>
                      <a:prstGeom prst="rect">
                        <a:avLst/>
                      </a:prstGeom>
                    </p:spPr>
                  </p:pic>
                </p:oleObj>
              </mc:Fallback>
            </mc:AlternateContent>
          </a:graphicData>
        </a:graphic>
      </p:graphicFrame>
      <p:pic>
        <p:nvPicPr>
          <p:cNvPr id="6" name="Audio 5">
            <a:hlinkClick r:id="" action="ppaction://media"/>
            <a:extLst>
              <a:ext uri="{FF2B5EF4-FFF2-40B4-BE49-F238E27FC236}">
                <a16:creationId xmlns:a16="http://schemas.microsoft.com/office/drawing/2014/main" id="{723D897A-EAD8-4EB1-906F-439A3EACAB9D}"/>
              </a:ext>
            </a:extLst>
          </p:cNvPr>
          <p:cNvPicPr>
            <a:picLocks noChangeAspect="1"/>
          </p:cNvPicPr>
          <p:nvPr>
            <a:audioFile r:link="rId3"/>
            <p:extLst>
              <p:ext uri="{DAA4B4D4-6D71-4841-9C94-3DE7FCFB9230}">
                <p14:media xmlns:p14="http://schemas.microsoft.com/office/powerpoint/2010/main" r:embed="rId2"/>
              </p:ext>
            </p:extLst>
          </p:nvPr>
        </p:nvPicPr>
        <p:blipFill>
          <a:blip r:embed="rId13"/>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3044918427"/>
      </p:ext>
    </p:extLst>
  </p:cSld>
  <p:clrMapOvr>
    <a:masterClrMapping/>
  </p:clrMapOvr>
  <mc:AlternateContent xmlns:mc="http://schemas.openxmlformats.org/markup-compatibility/2006">
    <mc:Choice xmlns:p14="http://schemas.microsoft.com/office/powerpoint/2010/main" Requires="p14">
      <p:transition spd="slow" p14:dur="2000" advTm="36399"/>
    </mc:Choice>
    <mc:Fallback>
      <p:transition spd="slow" advTm="363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8" end="8"/>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6"/>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Point on the plane closest to a given point</a:t>
            </a:r>
            <a:endParaRPr lang="en-CA" b="1" dirty="0"/>
          </a:p>
        </p:txBody>
      </p:sp>
      <p:sp>
        <p:nvSpPr>
          <p:cNvPr id="3" name="Content Placeholder 2"/>
          <p:cNvSpPr>
            <a:spLocks noGrp="1"/>
          </p:cNvSpPr>
          <p:nvPr>
            <p:ph idx="1"/>
          </p:nvPr>
        </p:nvSpPr>
        <p:spPr>
          <a:xfrm>
            <a:off x="457199" y="1600200"/>
            <a:ext cx="8166847" cy="4525963"/>
          </a:xfrm>
        </p:spPr>
        <p:txBody>
          <a:bodyPr/>
          <a:lstStyle/>
          <a:p>
            <a:r>
              <a:rPr lang="en-US" dirty="0"/>
              <a:t>Given this closest point</a:t>
            </a:r>
          </a:p>
          <a:p>
            <a:endParaRPr lang="en-US" dirty="0"/>
          </a:p>
          <a:p>
            <a:endParaRPr lang="en-US" dirty="0"/>
          </a:p>
          <a:p>
            <a:endParaRPr lang="en-US" dirty="0"/>
          </a:p>
          <a:p>
            <a:pPr marL="0" indent="0">
              <a:buNone/>
            </a:pPr>
            <a:r>
              <a:rPr lang="en-US" dirty="0"/>
              <a:t>      we also have that the coefficients are</a:t>
            </a:r>
          </a:p>
          <a:p>
            <a:pPr lvl="1"/>
            <a:endParaRPr lang="en-US" dirty="0"/>
          </a:p>
          <a:p>
            <a:pPr lvl="1"/>
            <a:endParaRPr lang="en-US" dirty="0"/>
          </a:p>
          <a:p>
            <a:endParaRPr lang="en-US" dirty="0"/>
          </a:p>
          <a:p>
            <a:r>
              <a:rPr lang="en-US" dirty="0"/>
              <a:t>Thus, if we are using meters,</a:t>
            </a:r>
            <a:br>
              <a:rPr lang="en-US" dirty="0"/>
            </a:br>
            <a:r>
              <a:rPr lang="en-US" dirty="0"/>
              <a:t>      this closest point is approximately 1.020 m from the point</a:t>
            </a:r>
          </a:p>
          <a:p>
            <a:pPr lvl="1"/>
            <a:r>
              <a:rPr lang="en-US" dirty="0"/>
              <a:t>You can verify yourself that this is indeed the closest point to </a:t>
            </a:r>
            <a:r>
              <a:rPr lang="en-US" b="1" dirty="0"/>
              <a:t>w</a:t>
            </a:r>
            <a:r>
              <a:rPr lang="en-US" dirty="0"/>
              <a:t> </a:t>
            </a:r>
          </a:p>
        </p:txBody>
      </p:sp>
      <p:sp>
        <p:nvSpPr>
          <p:cNvPr id="4" name="Footer Placeholder 3"/>
          <p:cNvSpPr>
            <a:spLocks noGrp="1"/>
          </p:cNvSpPr>
          <p:nvPr>
            <p:ph type="ftr" sz="quarter" idx="11"/>
          </p:nvPr>
        </p:nvSpPr>
        <p:spPr/>
        <p:txBody>
          <a:bodyPr/>
          <a:lstStyle/>
          <a:p>
            <a:r>
              <a:rPr lang="en-US"/>
              <a:t>The vector representation of a plane</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pPr/>
              <a:t>11</a:t>
            </a:fld>
            <a:endParaRPr lang="en-CA"/>
          </a:p>
        </p:txBody>
      </p:sp>
      <p:graphicFrame>
        <p:nvGraphicFramePr>
          <p:cNvPr id="13" name="Object 12">
            <a:extLst>
              <a:ext uri="{FF2B5EF4-FFF2-40B4-BE49-F238E27FC236}">
                <a16:creationId xmlns:a16="http://schemas.microsoft.com/office/drawing/2014/main" id="{FB5520DA-FBE6-46B7-83E4-883C92675AA9}"/>
              </a:ext>
            </a:extLst>
          </p:cNvPr>
          <p:cNvGraphicFramePr>
            <a:graphicFrameLocks noChangeAspect="1"/>
          </p:cNvGraphicFramePr>
          <p:nvPr>
            <p:extLst>
              <p:ext uri="{D42A27DB-BD31-4B8C-83A1-F6EECF244321}">
                <p14:modId xmlns:p14="http://schemas.microsoft.com/office/powerpoint/2010/main" val="99576998"/>
              </p:ext>
            </p:extLst>
          </p:nvPr>
        </p:nvGraphicFramePr>
        <p:xfrm>
          <a:off x="2419350" y="1901825"/>
          <a:ext cx="4303713" cy="1308100"/>
        </p:xfrm>
        <a:graphic>
          <a:graphicData uri="http://schemas.openxmlformats.org/presentationml/2006/ole">
            <mc:AlternateContent xmlns:mc="http://schemas.openxmlformats.org/markup-compatibility/2006">
              <mc:Choice xmlns:v="urn:schemas-microsoft-com:vml" Requires="v">
                <p:oleObj name="Equation" r:id="rId5" imgW="1955520" imgH="596880" progId="Equation.DSMT4">
                  <p:embed/>
                </p:oleObj>
              </mc:Choice>
              <mc:Fallback>
                <p:oleObj name="Equation" r:id="rId5" imgW="1955520" imgH="596880" progId="Equation.DSMT4">
                  <p:embed/>
                  <p:pic>
                    <p:nvPicPr>
                      <p:cNvPr id="13" name="Object 12">
                        <a:extLst>
                          <a:ext uri="{FF2B5EF4-FFF2-40B4-BE49-F238E27FC236}">
                            <a16:creationId xmlns:a16="http://schemas.microsoft.com/office/drawing/2014/main" id="{FB5520DA-FBE6-46B7-83E4-883C92675AA9}"/>
                          </a:ext>
                        </a:extLst>
                      </p:cNvPr>
                      <p:cNvPicPr/>
                      <p:nvPr/>
                    </p:nvPicPr>
                    <p:blipFill>
                      <a:blip r:embed="rId6"/>
                      <a:stretch>
                        <a:fillRect/>
                      </a:stretch>
                    </p:blipFill>
                    <p:spPr>
                      <a:xfrm>
                        <a:off x="2419350" y="1901825"/>
                        <a:ext cx="4303713" cy="1308100"/>
                      </a:xfrm>
                      <a:prstGeom prst="rect">
                        <a:avLst/>
                      </a:prstGeom>
                    </p:spPr>
                  </p:pic>
                </p:oleObj>
              </mc:Fallback>
            </mc:AlternateContent>
          </a:graphicData>
        </a:graphic>
      </p:graphicFrame>
      <p:graphicFrame>
        <p:nvGraphicFramePr>
          <p:cNvPr id="14" name="Object 13">
            <a:extLst>
              <a:ext uri="{FF2B5EF4-FFF2-40B4-BE49-F238E27FC236}">
                <a16:creationId xmlns:a16="http://schemas.microsoft.com/office/drawing/2014/main" id="{73AAB7D5-BD0E-489B-B3C1-5E0584A339FB}"/>
              </a:ext>
            </a:extLst>
          </p:cNvPr>
          <p:cNvGraphicFramePr>
            <a:graphicFrameLocks noChangeAspect="1"/>
          </p:cNvGraphicFramePr>
          <p:nvPr>
            <p:extLst>
              <p:ext uri="{D42A27DB-BD31-4B8C-83A1-F6EECF244321}">
                <p14:modId xmlns:p14="http://schemas.microsoft.com/office/powerpoint/2010/main" val="2540061747"/>
              </p:ext>
            </p:extLst>
          </p:nvPr>
        </p:nvGraphicFramePr>
        <p:xfrm>
          <a:off x="3425031" y="3626643"/>
          <a:ext cx="2292350" cy="473075"/>
        </p:xfrm>
        <a:graphic>
          <a:graphicData uri="http://schemas.openxmlformats.org/presentationml/2006/ole">
            <mc:AlternateContent xmlns:mc="http://schemas.openxmlformats.org/markup-compatibility/2006">
              <mc:Choice xmlns:v="urn:schemas-microsoft-com:vml" Requires="v">
                <p:oleObj name="Equation" r:id="rId7" imgW="1041120" imgH="215640" progId="Equation.DSMT4">
                  <p:embed/>
                </p:oleObj>
              </mc:Choice>
              <mc:Fallback>
                <p:oleObj name="Equation" r:id="rId7" imgW="1041120" imgH="215640" progId="Equation.DSMT4">
                  <p:embed/>
                  <p:pic>
                    <p:nvPicPr>
                      <p:cNvPr id="14" name="Object 13">
                        <a:extLst>
                          <a:ext uri="{FF2B5EF4-FFF2-40B4-BE49-F238E27FC236}">
                            <a16:creationId xmlns:a16="http://schemas.microsoft.com/office/drawing/2014/main" id="{73AAB7D5-BD0E-489B-B3C1-5E0584A339FB}"/>
                          </a:ext>
                        </a:extLst>
                      </p:cNvPr>
                      <p:cNvPicPr/>
                      <p:nvPr/>
                    </p:nvPicPr>
                    <p:blipFill>
                      <a:blip r:embed="rId8"/>
                      <a:stretch>
                        <a:fillRect/>
                      </a:stretch>
                    </p:blipFill>
                    <p:spPr>
                      <a:xfrm>
                        <a:off x="3425031" y="3626643"/>
                        <a:ext cx="2292350" cy="473075"/>
                      </a:xfrm>
                      <a:prstGeom prst="rect">
                        <a:avLst/>
                      </a:prstGeom>
                    </p:spPr>
                  </p:pic>
                </p:oleObj>
              </mc:Fallback>
            </mc:AlternateContent>
          </a:graphicData>
        </a:graphic>
      </p:graphicFrame>
      <p:graphicFrame>
        <p:nvGraphicFramePr>
          <p:cNvPr id="16" name="Object 15">
            <a:extLst>
              <a:ext uri="{FF2B5EF4-FFF2-40B4-BE49-F238E27FC236}">
                <a16:creationId xmlns:a16="http://schemas.microsoft.com/office/drawing/2014/main" id="{8E167EBA-4990-46C3-84E2-B60A1507B333}"/>
              </a:ext>
            </a:extLst>
          </p:cNvPr>
          <p:cNvGraphicFramePr>
            <a:graphicFrameLocks noChangeAspect="1"/>
          </p:cNvGraphicFramePr>
          <p:nvPr>
            <p:extLst>
              <p:ext uri="{D42A27DB-BD31-4B8C-83A1-F6EECF244321}">
                <p14:modId xmlns:p14="http://schemas.microsoft.com/office/powerpoint/2010/main" val="616689898"/>
              </p:ext>
            </p:extLst>
          </p:nvPr>
        </p:nvGraphicFramePr>
        <p:xfrm>
          <a:off x="8222036" y="5156199"/>
          <a:ext cx="390525" cy="417512"/>
        </p:xfrm>
        <a:graphic>
          <a:graphicData uri="http://schemas.openxmlformats.org/presentationml/2006/ole">
            <mc:AlternateContent xmlns:mc="http://schemas.openxmlformats.org/markup-compatibility/2006">
              <mc:Choice xmlns:v="urn:schemas-microsoft-com:vml" Requires="v">
                <p:oleObj name="Equation" r:id="rId9" imgW="177480" imgH="190440" progId="Equation.DSMT4">
                  <p:embed/>
                </p:oleObj>
              </mc:Choice>
              <mc:Fallback>
                <p:oleObj name="Equation" r:id="rId9" imgW="177480" imgH="190440" progId="Equation.DSMT4">
                  <p:embed/>
                  <p:pic>
                    <p:nvPicPr>
                      <p:cNvPr id="16" name="Object 15">
                        <a:extLst>
                          <a:ext uri="{FF2B5EF4-FFF2-40B4-BE49-F238E27FC236}">
                            <a16:creationId xmlns:a16="http://schemas.microsoft.com/office/drawing/2014/main" id="{8E167EBA-4990-46C3-84E2-B60A1507B333}"/>
                          </a:ext>
                        </a:extLst>
                      </p:cNvPr>
                      <p:cNvPicPr/>
                      <p:nvPr/>
                    </p:nvPicPr>
                    <p:blipFill>
                      <a:blip r:embed="rId10"/>
                      <a:stretch>
                        <a:fillRect/>
                      </a:stretch>
                    </p:blipFill>
                    <p:spPr>
                      <a:xfrm>
                        <a:off x="8222036" y="5156199"/>
                        <a:ext cx="390525" cy="417512"/>
                      </a:xfrm>
                      <a:prstGeom prst="rect">
                        <a:avLst/>
                      </a:prstGeom>
                    </p:spPr>
                  </p:pic>
                </p:oleObj>
              </mc:Fallback>
            </mc:AlternateContent>
          </a:graphicData>
        </a:graphic>
      </p:graphicFrame>
      <p:graphicFrame>
        <p:nvGraphicFramePr>
          <p:cNvPr id="15" name="Object 14">
            <a:extLst>
              <a:ext uri="{FF2B5EF4-FFF2-40B4-BE49-F238E27FC236}">
                <a16:creationId xmlns:a16="http://schemas.microsoft.com/office/drawing/2014/main" id="{FC729841-7DF1-48CD-A15F-7B17043CDC44}"/>
              </a:ext>
            </a:extLst>
          </p:cNvPr>
          <p:cNvGraphicFramePr>
            <a:graphicFrameLocks noChangeAspect="1"/>
          </p:cNvGraphicFramePr>
          <p:nvPr>
            <p:extLst>
              <p:ext uri="{D42A27DB-BD31-4B8C-83A1-F6EECF244321}">
                <p14:modId xmlns:p14="http://schemas.microsoft.com/office/powerpoint/2010/main" val="213198846"/>
              </p:ext>
            </p:extLst>
          </p:nvPr>
        </p:nvGraphicFramePr>
        <p:xfrm>
          <a:off x="3379788" y="4058180"/>
          <a:ext cx="2320925" cy="473075"/>
        </p:xfrm>
        <a:graphic>
          <a:graphicData uri="http://schemas.openxmlformats.org/presentationml/2006/ole">
            <mc:AlternateContent xmlns:mc="http://schemas.openxmlformats.org/markup-compatibility/2006">
              <mc:Choice xmlns:v="urn:schemas-microsoft-com:vml" Requires="v">
                <p:oleObj name="Equation" r:id="rId11" imgW="1054080" imgH="215640" progId="Equation.DSMT4">
                  <p:embed/>
                </p:oleObj>
              </mc:Choice>
              <mc:Fallback>
                <p:oleObj name="Equation" r:id="rId11" imgW="1054080" imgH="215640" progId="Equation.DSMT4">
                  <p:embed/>
                  <p:pic>
                    <p:nvPicPr>
                      <p:cNvPr id="14" name="Object 13">
                        <a:extLst>
                          <a:ext uri="{FF2B5EF4-FFF2-40B4-BE49-F238E27FC236}">
                            <a16:creationId xmlns:a16="http://schemas.microsoft.com/office/drawing/2014/main" id="{73AAB7D5-BD0E-489B-B3C1-5E0584A339FB}"/>
                          </a:ext>
                        </a:extLst>
                      </p:cNvPr>
                      <p:cNvPicPr/>
                      <p:nvPr/>
                    </p:nvPicPr>
                    <p:blipFill>
                      <a:blip r:embed="rId12"/>
                      <a:stretch>
                        <a:fillRect/>
                      </a:stretch>
                    </p:blipFill>
                    <p:spPr>
                      <a:xfrm>
                        <a:off x="3379788" y="4058180"/>
                        <a:ext cx="2320925" cy="473075"/>
                      </a:xfrm>
                      <a:prstGeom prst="rect">
                        <a:avLst/>
                      </a:prstGeom>
                    </p:spPr>
                  </p:pic>
                </p:oleObj>
              </mc:Fallback>
            </mc:AlternateContent>
          </a:graphicData>
        </a:graphic>
      </p:graphicFrame>
      <p:pic>
        <p:nvPicPr>
          <p:cNvPr id="5" name="Audio 4">
            <a:hlinkClick r:id="" action="ppaction://media"/>
            <a:extLst>
              <a:ext uri="{FF2B5EF4-FFF2-40B4-BE49-F238E27FC236}">
                <a16:creationId xmlns:a16="http://schemas.microsoft.com/office/drawing/2014/main" id="{6B9A3DB2-6B5F-4ECB-83CF-D4056A3D2A84}"/>
              </a:ext>
            </a:extLst>
          </p:cNvPr>
          <p:cNvPicPr>
            <a:picLocks noChangeAspect="1"/>
          </p:cNvPicPr>
          <p:nvPr>
            <a:audioFile r:link="rId3"/>
            <p:extLst>
              <p:ext uri="{DAA4B4D4-6D71-4841-9C94-3DE7FCFB9230}">
                <p14:media xmlns:p14="http://schemas.microsoft.com/office/powerpoint/2010/main" r:embed="rId2"/>
              </p:ext>
            </p:extLst>
          </p:nvPr>
        </p:nvPicPr>
        <p:blipFill>
          <a:blip r:embed="rId13"/>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2025808760"/>
      </p:ext>
    </p:extLst>
  </p:cSld>
  <p:clrMapOvr>
    <a:masterClrMapping/>
  </p:clrMapOvr>
  <mc:AlternateContent xmlns:mc="http://schemas.openxmlformats.org/markup-compatibility/2006">
    <mc:Choice xmlns:p14="http://schemas.microsoft.com/office/powerpoint/2010/main" Requires="p14">
      <p:transition spd="slow" p14:dur="2000" advTm="82612"/>
    </mc:Choice>
    <mc:Fallback>
      <p:transition spd="slow" advTm="826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8" end="8"/>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7" fill="hold" display="0">
                  <p:stCondLst>
                    <p:cond delay="indefinite"/>
                  </p:stCondLst>
                  <p:endCondLst>
                    <p:cond evt="onStopAudio" delay="0">
                      <p:tgtEl>
                        <p:sldTgt/>
                      </p:tgtEl>
                    </p:cond>
                  </p:endCondLst>
                </p:cTn>
                <p:tgtEl>
                  <p:spTgt spid="5"/>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Minimum distance to a plane from a given </a:t>
            </a:r>
            <a:r>
              <a:rPr lang="en-US" b="1" dirty="0"/>
              <a:t>w</a:t>
            </a:r>
            <a:endParaRPr lang="en-CA" b="1" dirty="0"/>
          </a:p>
        </p:txBody>
      </p:sp>
      <p:sp>
        <p:nvSpPr>
          <p:cNvPr id="3" name="Content Placeholder 2"/>
          <p:cNvSpPr>
            <a:spLocks noGrp="1"/>
          </p:cNvSpPr>
          <p:nvPr>
            <p:ph idx="1"/>
          </p:nvPr>
        </p:nvSpPr>
        <p:spPr>
          <a:xfrm>
            <a:off x="457200" y="1600200"/>
            <a:ext cx="8032044" cy="4525963"/>
          </a:xfrm>
        </p:spPr>
        <p:txBody>
          <a:bodyPr/>
          <a:lstStyle/>
          <a:p>
            <a:r>
              <a:rPr lang="en-US" dirty="0"/>
              <a:t>You can also calculate the distance to the plane as follows:</a:t>
            </a:r>
          </a:p>
          <a:p>
            <a:endParaRPr lang="en-US" dirty="0"/>
          </a:p>
          <a:p>
            <a:endParaRPr lang="en-US" dirty="0"/>
          </a:p>
          <a:p>
            <a:pPr lvl="1"/>
            <a:r>
              <a:rPr lang="en-US" dirty="0"/>
              <a:t>You can derive this yourself by calculating</a:t>
            </a:r>
          </a:p>
          <a:p>
            <a:pPr lvl="1"/>
            <a:endParaRPr lang="en-US" dirty="0"/>
          </a:p>
          <a:p>
            <a:pPr marL="457200" lvl="1" indent="0">
              <a:buNone/>
            </a:pPr>
            <a:endParaRPr lang="en-US" dirty="0"/>
          </a:p>
          <a:p>
            <a:pPr marL="457200" lvl="1" indent="0">
              <a:buNone/>
            </a:pPr>
            <a:endParaRPr lang="en-US" dirty="0"/>
          </a:p>
          <a:p>
            <a:pPr lvl="1"/>
            <a:r>
              <a:rPr lang="en-US" dirty="0"/>
              <a:t>In this example, the distance is 7.8 m</a:t>
            </a:r>
          </a:p>
          <a:p>
            <a:pPr marL="0" indent="0">
              <a:buNone/>
            </a:pPr>
            <a:r>
              <a:rPr lang="en-US" dirty="0"/>
              <a:t>      </a:t>
            </a:r>
          </a:p>
        </p:txBody>
      </p:sp>
      <p:sp>
        <p:nvSpPr>
          <p:cNvPr id="4" name="Footer Placeholder 3"/>
          <p:cNvSpPr>
            <a:spLocks noGrp="1"/>
          </p:cNvSpPr>
          <p:nvPr>
            <p:ph type="ftr" sz="quarter" idx="11"/>
          </p:nvPr>
        </p:nvSpPr>
        <p:spPr/>
        <p:txBody>
          <a:bodyPr/>
          <a:lstStyle/>
          <a:p>
            <a:r>
              <a:rPr lang="en-US"/>
              <a:t>The vector representation of a plane</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pPr/>
              <a:t>12</a:t>
            </a:fld>
            <a:endParaRPr lang="en-CA"/>
          </a:p>
        </p:txBody>
      </p:sp>
      <p:graphicFrame>
        <p:nvGraphicFramePr>
          <p:cNvPr id="13" name="Object 12">
            <a:extLst>
              <a:ext uri="{FF2B5EF4-FFF2-40B4-BE49-F238E27FC236}">
                <a16:creationId xmlns:a16="http://schemas.microsoft.com/office/drawing/2014/main" id="{FB5520DA-FBE6-46B7-83E4-883C92675AA9}"/>
              </a:ext>
            </a:extLst>
          </p:cNvPr>
          <p:cNvGraphicFramePr>
            <a:graphicFrameLocks noChangeAspect="1"/>
          </p:cNvGraphicFramePr>
          <p:nvPr>
            <p:extLst>
              <p:ext uri="{D42A27DB-BD31-4B8C-83A1-F6EECF244321}">
                <p14:modId xmlns:p14="http://schemas.microsoft.com/office/powerpoint/2010/main" val="1918305543"/>
              </p:ext>
            </p:extLst>
          </p:nvPr>
        </p:nvGraphicFramePr>
        <p:xfrm>
          <a:off x="2205038" y="1968853"/>
          <a:ext cx="5084762" cy="611188"/>
        </p:xfrm>
        <a:graphic>
          <a:graphicData uri="http://schemas.openxmlformats.org/presentationml/2006/ole">
            <mc:AlternateContent xmlns:mc="http://schemas.openxmlformats.org/markup-compatibility/2006">
              <mc:Choice xmlns:v="urn:schemas-microsoft-com:vml" Requires="v">
                <p:oleObj name="Equation" r:id="rId5" imgW="2311200" imgH="279360" progId="Equation.DSMT4">
                  <p:embed/>
                </p:oleObj>
              </mc:Choice>
              <mc:Fallback>
                <p:oleObj name="Equation" r:id="rId5" imgW="2311200" imgH="279360" progId="Equation.DSMT4">
                  <p:embed/>
                  <p:pic>
                    <p:nvPicPr>
                      <p:cNvPr id="13" name="Object 12">
                        <a:extLst>
                          <a:ext uri="{FF2B5EF4-FFF2-40B4-BE49-F238E27FC236}">
                            <a16:creationId xmlns:a16="http://schemas.microsoft.com/office/drawing/2014/main" id="{FB5520DA-FBE6-46B7-83E4-883C92675AA9}"/>
                          </a:ext>
                        </a:extLst>
                      </p:cNvPr>
                      <p:cNvPicPr/>
                      <p:nvPr/>
                    </p:nvPicPr>
                    <p:blipFill>
                      <a:blip r:embed="rId6"/>
                      <a:stretch>
                        <a:fillRect/>
                      </a:stretch>
                    </p:blipFill>
                    <p:spPr>
                      <a:xfrm>
                        <a:off x="2205038" y="1968853"/>
                        <a:ext cx="5084762" cy="611188"/>
                      </a:xfrm>
                      <a:prstGeom prst="rect">
                        <a:avLst/>
                      </a:prstGeom>
                    </p:spPr>
                  </p:pic>
                </p:oleObj>
              </mc:Fallback>
            </mc:AlternateContent>
          </a:graphicData>
        </a:graphic>
      </p:graphicFrame>
      <p:graphicFrame>
        <p:nvGraphicFramePr>
          <p:cNvPr id="17" name="Object 16">
            <a:extLst>
              <a:ext uri="{FF2B5EF4-FFF2-40B4-BE49-F238E27FC236}">
                <a16:creationId xmlns:a16="http://schemas.microsoft.com/office/drawing/2014/main" id="{FCA9B5A8-854C-46E4-842C-66810B485753}"/>
              </a:ext>
            </a:extLst>
          </p:cNvPr>
          <p:cNvGraphicFramePr>
            <a:graphicFrameLocks noChangeAspect="1"/>
          </p:cNvGraphicFramePr>
          <p:nvPr>
            <p:extLst>
              <p:ext uri="{D42A27DB-BD31-4B8C-83A1-F6EECF244321}">
                <p14:modId xmlns:p14="http://schemas.microsoft.com/office/powerpoint/2010/main" val="1143650106"/>
              </p:ext>
            </p:extLst>
          </p:nvPr>
        </p:nvGraphicFramePr>
        <p:xfrm>
          <a:off x="654756" y="3193698"/>
          <a:ext cx="8097837" cy="1084262"/>
        </p:xfrm>
        <a:graphic>
          <a:graphicData uri="http://schemas.openxmlformats.org/presentationml/2006/ole">
            <mc:AlternateContent xmlns:mc="http://schemas.openxmlformats.org/markup-compatibility/2006">
              <mc:Choice xmlns:v="urn:schemas-microsoft-com:vml" Requires="v">
                <p:oleObj name="Equation" r:id="rId7" imgW="3682800" imgH="495000" progId="Equation.DSMT4">
                  <p:embed/>
                </p:oleObj>
              </mc:Choice>
              <mc:Fallback>
                <p:oleObj name="Equation" r:id="rId7" imgW="3682800" imgH="495000" progId="Equation.DSMT4">
                  <p:embed/>
                  <p:pic>
                    <p:nvPicPr>
                      <p:cNvPr id="17" name="Object 16">
                        <a:extLst>
                          <a:ext uri="{FF2B5EF4-FFF2-40B4-BE49-F238E27FC236}">
                            <a16:creationId xmlns:a16="http://schemas.microsoft.com/office/drawing/2014/main" id="{FCA9B5A8-854C-46E4-842C-66810B485753}"/>
                          </a:ext>
                        </a:extLst>
                      </p:cNvPr>
                      <p:cNvPicPr/>
                      <p:nvPr/>
                    </p:nvPicPr>
                    <p:blipFill>
                      <a:blip r:embed="rId8"/>
                      <a:stretch>
                        <a:fillRect/>
                      </a:stretch>
                    </p:blipFill>
                    <p:spPr>
                      <a:xfrm>
                        <a:off x="654756" y="3193698"/>
                        <a:ext cx="8097837" cy="1084262"/>
                      </a:xfrm>
                      <a:prstGeom prst="rect">
                        <a:avLst/>
                      </a:prstGeom>
                    </p:spPr>
                  </p:pic>
                </p:oleObj>
              </mc:Fallback>
            </mc:AlternateContent>
          </a:graphicData>
        </a:graphic>
      </p:graphicFrame>
      <p:pic>
        <p:nvPicPr>
          <p:cNvPr id="5" name="Audio 4">
            <a:hlinkClick r:id="" action="ppaction://media"/>
            <a:extLst>
              <a:ext uri="{FF2B5EF4-FFF2-40B4-BE49-F238E27FC236}">
                <a16:creationId xmlns:a16="http://schemas.microsoft.com/office/drawing/2014/main" id="{7EC01C7F-80BB-48A1-8236-246C06D8645C}"/>
              </a:ext>
            </a:extLst>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592638413"/>
      </p:ext>
    </p:extLst>
  </p:cSld>
  <p:clrMapOvr>
    <a:masterClrMapping/>
  </p:clrMapOvr>
  <mc:AlternateContent xmlns:mc="http://schemas.openxmlformats.org/markup-compatibility/2006">
    <mc:Choice xmlns:p14="http://schemas.microsoft.com/office/powerpoint/2010/main" Requires="p14">
      <p:transition spd="slow" p14:dur="2000" advTm="54605"/>
    </mc:Choice>
    <mc:Fallback>
      <p:transition spd="slow" advTm="546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7" fill="hold" display="0">
                  <p:stCondLst>
                    <p:cond delay="indefinite"/>
                  </p:stCondLst>
                  <p:endCondLst>
                    <p:cond evt="onStopAudio" delay="0">
                      <p:tgtEl>
                        <p:sldTgt/>
                      </p:tgtEl>
                    </p:cond>
                  </p:endCondLst>
                </p:cTn>
                <p:tgtEl>
                  <p:spTgt spid="5"/>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Summary</a:t>
            </a:r>
            <a:endParaRPr lang="en-CA" dirty="0"/>
          </a:p>
        </p:txBody>
      </p:sp>
      <p:sp>
        <p:nvSpPr>
          <p:cNvPr id="3" name="Content Placeholder 2"/>
          <p:cNvSpPr>
            <a:spLocks noGrp="1"/>
          </p:cNvSpPr>
          <p:nvPr>
            <p:ph idx="1"/>
          </p:nvPr>
        </p:nvSpPr>
        <p:spPr>
          <a:xfrm>
            <a:off x="457200" y="1600200"/>
            <a:ext cx="8382000" cy="4525963"/>
          </a:xfrm>
        </p:spPr>
        <p:txBody>
          <a:bodyPr/>
          <a:lstStyle/>
          <a:p>
            <a:r>
              <a:rPr lang="en-US" dirty="0"/>
              <a:t>Following this topic, you now</a:t>
            </a:r>
          </a:p>
          <a:p>
            <a:pPr lvl="1"/>
            <a:r>
              <a:rPr lang="en-US" dirty="0"/>
              <a:t>Understand the vector representation of a plane</a:t>
            </a:r>
          </a:p>
          <a:p>
            <a:pPr lvl="1"/>
            <a:r>
              <a:rPr lang="en-US" dirty="0"/>
              <a:t>Know how to find an ideal representation</a:t>
            </a:r>
          </a:p>
          <a:p>
            <a:pPr lvl="1"/>
            <a:r>
              <a:rPr lang="en-US" dirty="0"/>
              <a:t>Can use this representation to find the point on the plane</a:t>
            </a:r>
            <a:br>
              <a:rPr lang="en-US" dirty="0"/>
            </a:br>
            <a:r>
              <a:rPr lang="en-US" dirty="0"/>
              <a:t>closest to a given point </a:t>
            </a:r>
            <a:r>
              <a:rPr lang="en-US" b="1" dirty="0"/>
              <a:t>w</a:t>
            </a:r>
            <a:endParaRPr lang="en-US" dirty="0"/>
          </a:p>
          <a:p>
            <a:pPr lvl="1"/>
            <a:r>
              <a:rPr lang="en-US" dirty="0"/>
              <a:t>Are aware of a formula to calculate the minimum distance</a:t>
            </a:r>
            <a:br>
              <a:rPr lang="en-US" dirty="0"/>
            </a:br>
            <a:r>
              <a:rPr lang="en-US" dirty="0"/>
              <a:t>from </a:t>
            </a:r>
            <a:r>
              <a:rPr lang="en-US" b="1" dirty="0"/>
              <a:t>w</a:t>
            </a:r>
            <a:r>
              <a:rPr lang="en-US" dirty="0"/>
              <a:t> to that plane</a:t>
            </a:r>
          </a:p>
          <a:p>
            <a:pPr marL="914400" lvl="2" indent="0">
              <a:buNone/>
            </a:pPr>
            <a:endParaRPr lang="en-US" dirty="0"/>
          </a:p>
        </p:txBody>
      </p:sp>
      <p:sp>
        <p:nvSpPr>
          <p:cNvPr id="4" name="Footer Placeholder 3"/>
          <p:cNvSpPr>
            <a:spLocks noGrp="1"/>
          </p:cNvSpPr>
          <p:nvPr>
            <p:ph type="ftr" sz="quarter" idx="11"/>
          </p:nvPr>
        </p:nvSpPr>
        <p:spPr/>
        <p:txBody>
          <a:bodyPr/>
          <a:lstStyle/>
          <a:p>
            <a:r>
              <a:rPr lang="en-US"/>
              <a:t>The vector representation of a plane</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pPr/>
              <a:t>13</a:t>
            </a:fld>
            <a:endParaRPr lang="en-CA"/>
          </a:p>
        </p:txBody>
      </p:sp>
      <p:pic>
        <p:nvPicPr>
          <p:cNvPr id="7" name="Audio 6">
            <a:hlinkClick r:id="" action="ppaction://media"/>
            <a:extLst>
              <a:ext uri="{FF2B5EF4-FFF2-40B4-BE49-F238E27FC236}">
                <a16:creationId xmlns:a16="http://schemas.microsoft.com/office/drawing/2014/main" id="{96743315-C939-4690-BB56-5853576DB1EF}"/>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2475975949"/>
      </p:ext>
    </p:extLst>
  </p:cSld>
  <p:clrMapOvr>
    <a:masterClrMapping/>
  </p:clrMapOvr>
  <mc:AlternateContent xmlns:mc="http://schemas.openxmlformats.org/markup-compatibility/2006">
    <mc:Choice xmlns:p14="http://schemas.microsoft.com/office/powerpoint/2010/main" Requires="p14">
      <p:transition spd="slow" p14:dur="2000" advTm="27528"/>
    </mc:Choice>
    <mc:Fallback>
      <p:transition spd="slow" advTm="275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References</a:t>
            </a:r>
          </a:p>
        </p:txBody>
      </p:sp>
      <p:sp>
        <p:nvSpPr>
          <p:cNvPr id="3" name="Content Placeholder 2"/>
          <p:cNvSpPr>
            <a:spLocks noGrp="1"/>
          </p:cNvSpPr>
          <p:nvPr>
            <p:ph idx="1"/>
          </p:nvPr>
        </p:nvSpPr>
        <p:spPr>
          <a:xfrm>
            <a:off x="457200" y="1600200"/>
            <a:ext cx="8686800" cy="4525963"/>
          </a:xfrm>
        </p:spPr>
        <p:txBody>
          <a:bodyPr>
            <a:normAutofit/>
          </a:bodyPr>
          <a:lstStyle/>
          <a:p>
            <a:pPr marL="0" indent="0">
              <a:buNone/>
            </a:pPr>
            <a:r>
              <a:rPr lang="en-US" dirty="0"/>
              <a:t>[1]	https://en.wikipedia.org/wiki/Plane_(geometry)</a:t>
            </a:r>
          </a:p>
        </p:txBody>
      </p:sp>
      <p:sp>
        <p:nvSpPr>
          <p:cNvPr id="4" name="Footer Placeholder 3"/>
          <p:cNvSpPr>
            <a:spLocks noGrp="1"/>
          </p:cNvSpPr>
          <p:nvPr>
            <p:ph type="ftr" sz="quarter" idx="11"/>
          </p:nvPr>
        </p:nvSpPr>
        <p:spPr/>
        <p:txBody>
          <a:bodyPr/>
          <a:lstStyle/>
          <a:p>
            <a:r>
              <a:rPr lang="en-US"/>
              <a:t>The vector representation of a plane</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pPr/>
              <a:t>14</a:t>
            </a:fld>
            <a:endParaRPr lang="en-CA"/>
          </a:p>
        </p:txBody>
      </p:sp>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740462976"/>
      </p:ext>
    </p:extLst>
  </p:cSld>
  <p:clrMapOvr>
    <a:masterClrMapping/>
  </p:clrMapOvr>
  <mc:AlternateContent xmlns:mc="http://schemas.openxmlformats.org/markup-compatibility/2006" xmlns:p14="http://schemas.microsoft.com/office/powerpoint/2010/main">
    <mc:Choice Requires="p14">
      <p:transition spd="slow" p14:dur="2000" advTm="2462"/>
    </mc:Choice>
    <mc:Fallback xmlns="">
      <p:transition spd="slow" advTm="24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Acknowledgments</a:t>
            </a:r>
          </a:p>
        </p:txBody>
      </p:sp>
      <p:sp>
        <p:nvSpPr>
          <p:cNvPr id="3" name="Content Placeholder 2"/>
          <p:cNvSpPr>
            <a:spLocks noGrp="1"/>
          </p:cNvSpPr>
          <p:nvPr>
            <p:ph idx="1"/>
          </p:nvPr>
        </p:nvSpPr>
        <p:spPr/>
        <p:txBody>
          <a:bodyPr>
            <a:normAutofit/>
          </a:bodyPr>
          <a:lstStyle/>
          <a:p>
            <a:pPr marL="0" indent="0">
              <a:buNone/>
            </a:pPr>
            <a:r>
              <a:rPr lang="en-US" sz="1800" dirty="0"/>
              <a:t>None so far.</a:t>
            </a:r>
            <a:endParaRPr lang="en-CA" sz="1800" dirty="0"/>
          </a:p>
        </p:txBody>
      </p:sp>
      <p:sp>
        <p:nvSpPr>
          <p:cNvPr id="4" name="Footer Placeholder 3"/>
          <p:cNvSpPr>
            <a:spLocks noGrp="1"/>
          </p:cNvSpPr>
          <p:nvPr>
            <p:ph type="ftr" sz="quarter" idx="11"/>
          </p:nvPr>
        </p:nvSpPr>
        <p:spPr/>
        <p:txBody>
          <a:bodyPr/>
          <a:lstStyle/>
          <a:p>
            <a:r>
              <a:rPr lang="en-US"/>
              <a:t>The vector representation of a plane</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pPr/>
              <a:t>15</a:t>
            </a:fld>
            <a:endParaRPr lang="en-CA"/>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886795597"/>
      </p:ext>
    </p:extLst>
  </p:cSld>
  <p:clrMapOvr>
    <a:masterClrMapping/>
  </p:clrMapOvr>
  <mc:AlternateContent xmlns:mc="http://schemas.openxmlformats.org/markup-compatibility/2006" xmlns:p14="http://schemas.microsoft.com/office/powerpoint/2010/main">
    <mc:Choice Requires="p14">
      <p:transition spd="slow" p14:dur="2000" advTm="1886"/>
    </mc:Choice>
    <mc:Fallback xmlns="">
      <p:transition spd="slow" advTm="18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Colophon </a:t>
            </a:r>
          </a:p>
        </p:txBody>
      </p:sp>
      <p:sp>
        <p:nvSpPr>
          <p:cNvPr id="3" name="Content Placeholder 2"/>
          <p:cNvSpPr>
            <a:spLocks noGrp="1"/>
          </p:cNvSpPr>
          <p:nvPr>
            <p:ph idx="1"/>
          </p:nvPr>
        </p:nvSpPr>
        <p:spPr/>
        <p:txBody>
          <a:bodyPr>
            <a:normAutofit/>
          </a:bodyPr>
          <a:lstStyle/>
          <a:p>
            <a:pPr marL="0" indent="0">
              <a:buNone/>
            </a:pPr>
            <a:r>
              <a:rPr lang="en-CA" sz="1800" dirty="0"/>
              <a:t>These slides were prepared using the Cambria typeface. Mathematical equations use </a:t>
            </a:r>
            <a:r>
              <a:rPr lang="en-CA" sz="1800" dirty="0">
                <a:latin typeface="Times New Roman" panose="02020603050405020304" pitchFamily="18" charset="0"/>
              </a:rPr>
              <a:t>Times New Roman</a:t>
            </a:r>
            <a:r>
              <a:rPr lang="en-CA" sz="1800" dirty="0"/>
              <a:t>, and source code is presented using </a:t>
            </a:r>
            <a:r>
              <a:rPr lang="en-CA" sz="1800" dirty="0">
                <a:latin typeface="Consolas" panose="020B0609020204030204" pitchFamily="49" charset="0"/>
                <a:cs typeface="Consolas" panose="020B0609020204030204" pitchFamily="49" charset="0"/>
              </a:rPr>
              <a:t>Consolas</a:t>
            </a:r>
            <a:r>
              <a:rPr lang="en-CA" sz="1800" dirty="0"/>
              <a:t>.  Mathematical equations are prepared in </a:t>
            </a:r>
            <a:r>
              <a:rPr lang="en-CA" sz="1800" dirty="0" err="1"/>
              <a:t>MathType</a:t>
            </a:r>
            <a:r>
              <a:rPr lang="en-CA" sz="1800" dirty="0"/>
              <a:t> by Design Science, Inc.</a:t>
            </a:r>
          </a:p>
          <a:p>
            <a:pPr marL="0" indent="0">
              <a:buNone/>
            </a:pPr>
            <a:r>
              <a:rPr lang="en-CA" sz="1800" dirty="0"/>
              <a:t>Examples may be formulated and checked using Maple by </a:t>
            </a:r>
            <a:r>
              <a:rPr lang="en-CA" sz="1800" dirty="0" err="1"/>
              <a:t>Maplesoft</a:t>
            </a:r>
            <a:r>
              <a:rPr lang="en-CA" sz="1800" dirty="0"/>
              <a:t>, Inc.</a:t>
            </a:r>
          </a:p>
          <a:p>
            <a:pPr marL="0" indent="0">
              <a:buNone/>
            </a:pPr>
            <a:endParaRPr lang="en-CA" sz="1050" dirty="0"/>
          </a:p>
          <a:p>
            <a:pPr marL="0" indent="0">
              <a:buNone/>
            </a:pPr>
            <a:r>
              <a:rPr lang="en-CA" sz="1800" dirty="0"/>
              <a:t>The photographs of flowers and a monarch butter appearing on the title slide and accenting the top of each other slide were taken at the Royal Botanical Gardens in October of 2017 by Douglas Wilhelm Harder. Please see</a:t>
            </a:r>
          </a:p>
          <a:p>
            <a:pPr marL="0" indent="0" algn="ctr">
              <a:buNone/>
            </a:pPr>
            <a:r>
              <a:rPr lang="en-CA" sz="1800" dirty="0"/>
              <a:t>https://www.rbg.ca/</a:t>
            </a:r>
          </a:p>
          <a:p>
            <a:pPr marL="0" indent="0">
              <a:buNone/>
            </a:pPr>
            <a:r>
              <a:rPr lang="en-CA" sz="1800" dirty="0"/>
              <a:t>for more information.</a:t>
            </a:r>
          </a:p>
        </p:txBody>
      </p:sp>
      <p:pic>
        <p:nvPicPr>
          <p:cNvPr id="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635897" y="4538542"/>
            <a:ext cx="3240360" cy="2163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4"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010400" y="3733800"/>
            <a:ext cx="1981200" cy="29678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5"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47773" y="4568054"/>
            <a:ext cx="3357428" cy="213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Footer Placeholder 4"/>
          <p:cNvSpPr>
            <a:spLocks noGrp="1"/>
          </p:cNvSpPr>
          <p:nvPr>
            <p:ph type="ftr" sz="quarter" idx="11"/>
          </p:nvPr>
        </p:nvSpPr>
        <p:spPr/>
        <p:txBody>
          <a:bodyPr/>
          <a:lstStyle/>
          <a:p>
            <a:r>
              <a:rPr lang="en-US"/>
              <a:t>The vector representation of a plane</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pPr/>
              <a:t>16</a:t>
            </a:fld>
            <a:endParaRPr lang="en-CA"/>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131585356"/>
      </p:ext>
    </p:extLst>
  </p:cSld>
  <p:clrMapOvr>
    <a:masterClrMapping/>
  </p:clrMapOvr>
  <mc:AlternateContent xmlns:mc="http://schemas.openxmlformats.org/markup-compatibility/2006" xmlns:p14="http://schemas.microsoft.com/office/powerpoint/2010/main">
    <mc:Choice Requires="p14">
      <p:transition spd="slow" p14:dur="2000" advTm="1577"/>
    </mc:Choice>
    <mc:Fallback xmlns="">
      <p:transition spd="slow" advTm="15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Disclaimer</a:t>
            </a:r>
          </a:p>
        </p:txBody>
      </p:sp>
      <p:sp>
        <p:nvSpPr>
          <p:cNvPr id="3" name="Content Placeholder 2"/>
          <p:cNvSpPr>
            <a:spLocks noGrp="1"/>
          </p:cNvSpPr>
          <p:nvPr>
            <p:ph idx="1"/>
          </p:nvPr>
        </p:nvSpPr>
        <p:spPr/>
        <p:txBody>
          <a:bodyPr/>
          <a:lstStyle/>
          <a:p>
            <a:pPr marL="0" indent="0" algn="just">
              <a:buNone/>
            </a:pPr>
            <a:r>
              <a:rPr lang="en-CA" dirty="0"/>
              <a:t>These slides are provided for the </a:t>
            </a:r>
            <a:r>
              <a:rPr lang="en-CA" cap="small" dirty="0"/>
              <a:t>ne</a:t>
            </a:r>
            <a:r>
              <a:rPr lang="en-CA" dirty="0"/>
              <a:t> 112 </a:t>
            </a:r>
            <a:r>
              <a:rPr lang="en-CA" i="1" dirty="0"/>
              <a:t>Linear algebra for nanotechnology engineering</a:t>
            </a:r>
            <a:r>
              <a:rPr lang="en-CA" dirty="0"/>
              <a:t> course taught at the University of Waterloo. The material in it reflects the authors’ best judgment in light of the information available to them at the time of preparation. Any reliance on these course slides by any party for any other purpose are the responsibility of such parties. The authors accept no responsibility for damages, if any, suffered by any party as a result of decisions made or actions based on these course slides for any other purpose than that for which it was intended.</a:t>
            </a:r>
          </a:p>
          <a:p>
            <a:pPr marL="0" indent="0">
              <a:buNone/>
            </a:pPr>
            <a:endParaRPr lang="en-CA" dirty="0"/>
          </a:p>
        </p:txBody>
      </p:sp>
      <p:sp>
        <p:nvSpPr>
          <p:cNvPr id="4" name="Footer Placeholder 3"/>
          <p:cNvSpPr>
            <a:spLocks noGrp="1"/>
          </p:cNvSpPr>
          <p:nvPr>
            <p:ph type="ftr" sz="quarter" idx="11"/>
          </p:nvPr>
        </p:nvSpPr>
        <p:spPr/>
        <p:txBody>
          <a:bodyPr/>
          <a:lstStyle/>
          <a:p>
            <a:r>
              <a:rPr lang="en-US"/>
              <a:t>The vector representation of a plane</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pPr/>
              <a:t>17</a:t>
            </a:fld>
            <a:endParaRPr lang="en-CA"/>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4272497073"/>
      </p:ext>
    </p:extLst>
  </p:cSld>
  <p:clrMapOvr>
    <a:masterClrMapping/>
  </p:clrMapOvr>
  <mc:AlternateContent xmlns:mc="http://schemas.openxmlformats.org/markup-compatibility/2006" xmlns:p14="http://schemas.microsoft.com/office/powerpoint/2010/main">
    <mc:Choice Requires="p14">
      <p:transition spd="slow" p14:dur="2000" advTm="2766"/>
    </mc:Choice>
    <mc:Fallback xmlns="">
      <p:transition spd="slow" advTm="27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Introduction</a:t>
            </a:r>
            <a:endParaRPr lang="en-CA" dirty="0"/>
          </a:p>
        </p:txBody>
      </p:sp>
      <p:sp>
        <p:nvSpPr>
          <p:cNvPr id="3" name="Content Placeholder 2"/>
          <p:cNvSpPr>
            <a:spLocks noGrp="1"/>
          </p:cNvSpPr>
          <p:nvPr>
            <p:ph idx="1"/>
          </p:nvPr>
        </p:nvSpPr>
        <p:spPr>
          <a:xfrm>
            <a:off x="457200" y="1600200"/>
            <a:ext cx="8382000" cy="4525963"/>
          </a:xfrm>
        </p:spPr>
        <p:txBody>
          <a:bodyPr/>
          <a:lstStyle/>
          <a:p>
            <a:r>
              <a:rPr lang="en-US" dirty="0"/>
              <a:t>In this topic, we will</a:t>
            </a:r>
          </a:p>
          <a:p>
            <a:pPr lvl="1"/>
            <a:r>
              <a:rPr lang="en-US" dirty="0"/>
              <a:t>Describe the vector representation of a plane</a:t>
            </a:r>
          </a:p>
          <a:p>
            <a:pPr lvl="1"/>
            <a:r>
              <a:rPr lang="en-US" dirty="0"/>
              <a:t>Derive an ideal representation</a:t>
            </a:r>
          </a:p>
          <a:p>
            <a:pPr lvl="1"/>
            <a:r>
              <a:rPr lang="en-US" dirty="0"/>
              <a:t>Determine the point on the plane closest to a given point </a:t>
            </a:r>
            <a:r>
              <a:rPr lang="en-US" b="1" dirty="0"/>
              <a:t>w</a:t>
            </a:r>
            <a:r>
              <a:rPr lang="en-US" dirty="0"/>
              <a:t> using this ideal representation</a:t>
            </a:r>
          </a:p>
          <a:p>
            <a:pPr lvl="1"/>
            <a:r>
              <a:rPr lang="en-US" dirty="0"/>
              <a:t>Find a formula for the minimum distance from </a:t>
            </a:r>
            <a:r>
              <a:rPr lang="en-US" b="1" dirty="0"/>
              <a:t>w</a:t>
            </a:r>
            <a:r>
              <a:rPr lang="en-US" dirty="0"/>
              <a:t> to that plane</a:t>
            </a:r>
          </a:p>
        </p:txBody>
      </p:sp>
      <p:sp>
        <p:nvSpPr>
          <p:cNvPr id="4" name="Footer Placeholder 3"/>
          <p:cNvSpPr>
            <a:spLocks noGrp="1"/>
          </p:cNvSpPr>
          <p:nvPr>
            <p:ph type="ftr" sz="quarter" idx="11"/>
          </p:nvPr>
        </p:nvSpPr>
        <p:spPr/>
        <p:txBody>
          <a:bodyPr/>
          <a:lstStyle/>
          <a:p>
            <a:r>
              <a:rPr lang="en-US"/>
              <a:t>The vector representation of a plane</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pPr/>
              <a:t>2</a:t>
            </a:fld>
            <a:endParaRPr lang="en-CA"/>
          </a:p>
        </p:txBody>
      </p:sp>
      <p:pic>
        <p:nvPicPr>
          <p:cNvPr id="5" name="Audio 4">
            <a:hlinkClick r:id="" action="ppaction://media"/>
            <a:extLst>
              <a:ext uri="{FF2B5EF4-FFF2-40B4-BE49-F238E27FC236}">
                <a16:creationId xmlns:a16="http://schemas.microsoft.com/office/drawing/2014/main" id="{41FA3C25-23CA-4AC5-850B-C68FFFEE447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835283541"/>
      </p:ext>
    </p:extLst>
  </p:cSld>
  <p:clrMapOvr>
    <a:masterClrMapping/>
  </p:clrMapOvr>
  <mc:AlternateContent xmlns:mc="http://schemas.openxmlformats.org/markup-compatibility/2006">
    <mc:Choice xmlns:p14="http://schemas.microsoft.com/office/powerpoint/2010/main" Requires="p14">
      <p:transition spd="slow" p14:dur="2000" advTm="23418"/>
    </mc:Choice>
    <mc:Fallback>
      <p:transition spd="slow" advTm="234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Vector representation of a plane</a:t>
            </a:r>
            <a:endParaRPr lang="en-CA" b="1" dirty="0"/>
          </a:p>
        </p:txBody>
      </p:sp>
      <p:sp>
        <p:nvSpPr>
          <p:cNvPr id="3" name="Content Placeholder 2"/>
          <p:cNvSpPr>
            <a:spLocks noGrp="1"/>
          </p:cNvSpPr>
          <p:nvPr>
            <p:ph idx="1"/>
          </p:nvPr>
        </p:nvSpPr>
        <p:spPr>
          <a:xfrm>
            <a:off x="457200" y="1600200"/>
            <a:ext cx="8032044" cy="4525963"/>
          </a:xfrm>
        </p:spPr>
        <p:txBody>
          <a:bodyPr/>
          <a:lstStyle/>
          <a:p>
            <a:r>
              <a:rPr lang="en-US" dirty="0"/>
              <a:t>In </a:t>
            </a:r>
            <a:r>
              <a:rPr lang="en-US" b="1" dirty="0">
                <a:latin typeface="Times New Roman" panose="02020603050405020304" pitchFamily="18" charset="0"/>
              </a:rPr>
              <a:t>R</a:t>
            </a:r>
            <a:r>
              <a:rPr lang="en-US" baseline="30000" dirty="0">
                <a:latin typeface="Times New Roman" panose="02020603050405020304" pitchFamily="18" charset="0"/>
              </a:rPr>
              <a:t>3</a:t>
            </a:r>
            <a:r>
              <a:rPr lang="en-US" dirty="0"/>
              <a:t>,</a:t>
            </a:r>
            <a:br>
              <a:rPr lang="en-US" dirty="0"/>
            </a:br>
            <a:r>
              <a:rPr lang="en-US" dirty="0"/>
              <a:t>          a vector representation of a plane is </a:t>
            </a:r>
            <a:r>
              <a:rPr lang="en-US" b="1" dirty="0">
                <a:latin typeface="Times New Roman" panose="02020603050405020304" pitchFamily="18" charset="0"/>
              </a:rPr>
              <a:t>u</a:t>
            </a:r>
            <a:r>
              <a:rPr lang="en-US" dirty="0">
                <a:latin typeface="Times New Roman" panose="02020603050405020304" pitchFamily="18" charset="0"/>
              </a:rPr>
              <a:t> + </a:t>
            </a:r>
            <a:r>
              <a:rPr lang="en-US" i="1" dirty="0">
                <a:latin typeface="Symbol" panose="05050102010706020507" pitchFamily="18" charset="2"/>
              </a:rPr>
              <a:t>a </a:t>
            </a:r>
            <a:r>
              <a:rPr lang="en-US" b="1" dirty="0">
                <a:latin typeface="Times New Roman" panose="02020603050405020304" pitchFamily="18" charset="0"/>
              </a:rPr>
              <a:t>v</a:t>
            </a:r>
            <a:r>
              <a:rPr lang="en-US" baseline="-25000" dirty="0">
                <a:latin typeface="Times New Roman" panose="02020603050405020304" pitchFamily="18" charset="0"/>
              </a:rPr>
              <a:t>1</a:t>
            </a:r>
            <a:r>
              <a:rPr lang="en-US" dirty="0">
                <a:latin typeface="Times New Roman" panose="02020603050405020304" pitchFamily="18" charset="0"/>
              </a:rPr>
              <a:t> + </a:t>
            </a:r>
            <a:r>
              <a:rPr lang="en-US" i="1" dirty="0">
                <a:latin typeface="Symbol" panose="05050102010706020507" pitchFamily="18" charset="2"/>
              </a:rPr>
              <a:t>b </a:t>
            </a:r>
            <a:r>
              <a:rPr lang="en-US" b="1" dirty="0">
                <a:latin typeface="Times New Roman" panose="02020603050405020304" pitchFamily="18" charset="0"/>
              </a:rPr>
              <a:t>v</a:t>
            </a:r>
            <a:r>
              <a:rPr lang="en-US" baseline="-25000" dirty="0">
                <a:latin typeface="Times New Roman" panose="02020603050405020304" pitchFamily="18" charset="0"/>
              </a:rPr>
              <a:t>2</a:t>
            </a:r>
            <a:r>
              <a:rPr lang="en-US" dirty="0"/>
              <a:t> where</a:t>
            </a:r>
          </a:p>
          <a:p>
            <a:pPr lvl="1"/>
            <a:r>
              <a:rPr lang="en-US" b="1" dirty="0"/>
              <a:t>u</a:t>
            </a:r>
            <a:r>
              <a:rPr lang="en-US" dirty="0"/>
              <a:t> is any point on the plane</a:t>
            </a:r>
          </a:p>
          <a:p>
            <a:pPr lvl="1"/>
            <a:r>
              <a:rPr lang="en-US" b="1" dirty="0"/>
              <a:t>v</a:t>
            </a:r>
            <a:r>
              <a:rPr lang="en-US" baseline="-25000" dirty="0"/>
              <a:t>1</a:t>
            </a:r>
            <a:r>
              <a:rPr lang="en-US" dirty="0"/>
              <a:t> and </a:t>
            </a:r>
            <a:r>
              <a:rPr lang="en-US" b="1" dirty="0"/>
              <a:t>v</a:t>
            </a:r>
            <a:r>
              <a:rPr lang="en-US" baseline="-25000" dirty="0"/>
              <a:t>2</a:t>
            </a:r>
            <a:r>
              <a:rPr lang="en-US" dirty="0"/>
              <a:t> are linearly independent vectors in the plane</a:t>
            </a:r>
          </a:p>
          <a:p>
            <a:pPr lvl="1"/>
            <a:r>
              <a:rPr lang="en-US" i="1" dirty="0">
                <a:latin typeface="Symbol" panose="05050102010706020507" pitchFamily="18" charset="2"/>
              </a:rPr>
              <a:t>a</a:t>
            </a:r>
            <a:r>
              <a:rPr lang="en-US" dirty="0"/>
              <a:t> and </a:t>
            </a:r>
            <a:r>
              <a:rPr lang="en-US" i="1" dirty="0">
                <a:latin typeface="Symbol" panose="05050102010706020507" pitchFamily="18" charset="2"/>
              </a:rPr>
              <a:t>b</a:t>
            </a:r>
            <a:r>
              <a:rPr lang="en-US" dirty="0"/>
              <a:t> are any real numbers</a:t>
            </a:r>
          </a:p>
          <a:p>
            <a:r>
              <a:rPr lang="en-US" dirty="0"/>
              <a:t>As with lines, there are infinitely many representations of the same plane</a:t>
            </a:r>
          </a:p>
          <a:p>
            <a:pPr lvl="1"/>
            <a:r>
              <a:rPr lang="en-US" dirty="0"/>
              <a:t>For example, both of these describe the same plane:</a:t>
            </a:r>
          </a:p>
          <a:p>
            <a:pPr lvl="2"/>
            <a:endParaRPr lang="en-US" dirty="0"/>
          </a:p>
          <a:p>
            <a:pPr lvl="2"/>
            <a:endParaRPr lang="en-US" dirty="0"/>
          </a:p>
          <a:p>
            <a:pPr lvl="2"/>
            <a:endParaRPr lang="en-US" dirty="0"/>
          </a:p>
          <a:p>
            <a:pPr lvl="2"/>
            <a:endParaRPr lang="en-US" dirty="0"/>
          </a:p>
          <a:p>
            <a:pPr lvl="1"/>
            <a:r>
              <a:rPr lang="en-US" dirty="0"/>
              <a:t>Question: again, is any one representation better than others?</a:t>
            </a:r>
          </a:p>
        </p:txBody>
      </p:sp>
      <p:sp>
        <p:nvSpPr>
          <p:cNvPr id="4" name="Footer Placeholder 3"/>
          <p:cNvSpPr>
            <a:spLocks noGrp="1"/>
          </p:cNvSpPr>
          <p:nvPr>
            <p:ph type="ftr" sz="quarter" idx="11"/>
          </p:nvPr>
        </p:nvSpPr>
        <p:spPr/>
        <p:txBody>
          <a:bodyPr/>
          <a:lstStyle/>
          <a:p>
            <a:r>
              <a:rPr lang="en-US"/>
              <a:t>The vector representation of a plane</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pPr/>
              <a:t>3</a:t>
            </a:fld>
            <a:endParaRPr lang="en-CA"/>
          </a:p>
        </p:txBody>
      </p:sp>
      <p:graphicFrame>
        <p:nvGraphicFramePr>
          <p:cNvPr id="5" name="Object 4">
            <a:extLst>
              <a:ext uri="{FF2B5EF4-FFF2-40B4-BE49-F238E27FC236}">
                <a16:creationId xmlns:a16="http://schemas.microsoft.com/office/drawing/2014/main" id="{278034DD-063C-4B87-8F83-3E78A5F4C144}"/>
              </a:ext>
            </a:extLst>
          </p:cNvPr>
          <p:cNvGraphicFramePr>
            <a:graphicFrameLocks noChangeAspect="1"/>
          </p:cNvGraphicFramePr>
          <p:nvPr>
            <p:extLst>
              <p:ext uri="{D42A27DB-BD31-4B8C-83A1-F6EECF244321}">
                <p14:modId xmlns:p14="http://schemas.microsoft.com/office/powerpoint/2010/main" val="4170532629"/>
              </p:ext>
            </p:extLst>
          </p:nvPr>
        </p:nvGraphicFramePr>
        <p:xfrm>
          <a:off x="1629128" y="4718050"/>
          <a:ext cx="2300288" cy="1079500"/>
        </p:xfrm>
        <a:graphic>
          <a:graphicData uri="http://schemas.openxmlformats.org/presentationml/2006/ole">
            <mc:AlternateContent xmlns:mc="http://schemas.openxmlformats.org/markup-compatibility/2006">
              <mc:Choice xmlns:v="urn:schemas-microsoft-com:vml" Requires="v">
                <p:oleObj name="Equation" r:id="rId5" imgW="1269720" imgH="596880" progId="Equation.DSMT4">
                  <p:embed/>
                </p:oleObj>
              </mc:Choice>
              <mc:Fallback>
                <p:oleObj name="Equation" r:id="rId5" imgW="1269720" imgH="596880" progId="Equation.DSMT4">
                  <p:embed/>
                  <p:pic>
                    <p:nvPicPr>
                      <p:cNvPr id="0" name=""/>
                      <p:cNvPicPr/>
                      <p:nvPr/>
                    </p:nvPicPr>
                    <p:blipFill>
                      <a:blip r:embed="rId6"/>
                      <a:stretch>
                        <a:fillRect/>
                      </a:stretch>
                    </p:blipFill>
                    <p:spPr>
                      <a:xfrm>
                        <a:off x="1629128" y="4718050"/>
                        <a:ext cx="2300288" cy="1079500"/>
                      </a:xfrm>
                      <a:prstGeom prst="rect">
                        <a:avLst/>
                      </a:prstGeom>
                    </p:spPr>
                  </p:pic>
                </p:oleObj>
              </mc:Fallback>
            </mc:AlternateContent>
          </a:graphicData>
        </a:graphic>
      </p:graphicFrame>
      <p:graphicFrame>
        <p:nvGraphicFramePr>
          <p:cNvPr id="9" name="Object 8">
            <a:extLst>
              <a:ext uri="{FF2B5EF4-FFF2-40B4-BE49-F238E27FC236}">
                <a16:creationId xmlns:a16="http://schemas.microsoft.com/office/drawing/2014/main" id="{C286ED4F-CE0A-40A8-91B0-DCD9E304D2DA}"/>
              </a:ext>
            </a:extLst>
          </p:cNvPr>
          <p:cNvGraphicFramePr>
            <a:graphicFrameLocks noChangeAspect="1"/>
          </p:cNvGraphicFramePr>
          <p:nvPr>
            <p:extLst>
              <p:ext uri="{D42A27DB-BD31-4B8C-83A1-F6EECF244321}">
                <p14:modId xmlns:p14="http://schemas.microsoft.com/office/powerpoint/2010/main" val="561479997"/>
              </p:ext>
            </p:extLst>
          </p:nvPr>
        </p:nvGraphicFramePr>
        <p:xfrm>
          <a:off x="4291277" y="4718050"/>
          <a:ext cx="3105150" cy="1079500"/>
        </p:xfrm>
        <a:graphic>
          <a:graphicData uri="http://schemas.openxmlformats.org/presentationml/2006/ole">
            <mc:AlternateContent xmlns:mc="http://schemas.openxmlformats.org/markup-compatibility/2006">
              <mc:Choice xmlns:v="urn:schemas-microsoft-com:vml" Requires="v">
                <p:oleObj name="Equation" r:id="rId7" imgW="1714320" imgH="596880" progId="Equation.DSMT4">
                  <p:embed/>
                </p:oleObj>
              </mc:Choice>
              <mc:Fallback>
                <p:oleObj name="Equation" r:id="rId7" imgW="1714320" imgH="596880" progId="Equation.DSMT4">
                  <p:embed/>
                  <p:pic>
                    <p:nvPicPr>
                      <p:cNvPr id="5" name="Object 4">
                        <a:extLst>
                          <a:ext uri="{FF2B5EF4-FFF2-40B4-BE49-F238E27FC236}">
                            <a16:creationId xmlns:a16="http://schemas.microsoft.com/office/drawing/2014/main" id="{278034DD-063C-4B87-8F83-3E78A5F4C144}"/>
                          </a:ext>
                        </a:extLst>
                      </p:cNvPr>
                      <p:cNvPicPr/>
                      <p:nvPr/>
                    </p:nvPicPr>
                    <p:blipFill>
                      <a:blip r:embed="rId8"/>
                      <a:stretch>
                        <a:fillRect/>
                      </a:stretch>
                    </p:blipFill>
                    <p:spPr>
                      <a:xfrm>
                        <a:off x="4291277" y="4718050"/>
                        <a:ext cx="3105150" cy="1079500"/>
                      </a:xfrm>
                      <a:prstGeom prst="rect">
                        <a:avLst/>
                      </a:prstGeom>
                    </p:spPr>
                  </p:pic>
                </p:oleObj>
              </mc:Fallback>
            </mc:AlternateContent>
          </a:graphicData>
        </a:graphic>
      </p:graphicFrame>
      <p:pic>
        <p:nvPicPr>
          <p:cNvPr id="12" name="Audio 11">
            <a:hlinkClick r:id="" action="ppaction://media"/>
            <a:extLst>
              <a:ext uri="{FF2B5EF4-FFF2-40B4-BE49-F238E27FC236}">
                <a16:creationId xmlns:a16="http://schemas.microsoft.com/office/drawing/2014/main" id="{310038D6-C7D6-4112-B497-1DDCA5F00B7B}"/>
              </a:ext>
            </a:extLst>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146252453"/>
      </p:ext>
    </p:extLst>
  </p:cSld>
  <p:clrMapOvr>
    <a:masterClrMapping/>
  </p:clrMapOvr>
  <mc:AlternateContent xmlns:mc="http://schemas.openxmlformats.org/markup-compatibility/2006">
    <mc:Choice xmlns:p14="http://schemas.microsoft.com/office/powerpoint/2010/main" Requires="p14">
      <p:transition spd="slow" p14:dur="2000" advTm="56347"/>
    </mc:Choice>
    <mc:Fallback>
      <p:transition spd="slow" advTm="563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3" fill="hold" display="0">
                  <p:stCondLst>
                    <p:cond delay="indefinite"/>
                  </p:stCondLst>
                  <p:endCondLst>
                    <p:cond evt="onStopAudio" delay="0">
                      <p:tgtEl>
                        <p:sldTgt/>
                      </p:tgtEl>
                    </p:cond>
                  </p:endCondLst>
                </p:cTn>
                <p:tgtEl>
                  <p:spTgt spid="1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Vector representation of a plane</a:t>
            </a:r>
            <a:endParaRPr lang="en-CA" b="1" dirty="0"/>
          </a:p>
        </p:txBody>
      </p:sp>
      <p:sp>
        <p:nvSpPr>
          <p:cNvPr id="3" name="Content Placeholder 2"/>
          <p:cNvSpPr>
            <a:spLocks noGrp="1"/>
          </p:cNvSpPr>
          <p:nvPr>
            <p:ph idx="1"/>
          </p:nvPr>
        </p:nvSpPr>
        <p:spPr>
          <a:xfrm>
            <a:off x="457200" y="1600200"/>
            <a:ext cx="8032044" cy="4525963"/>
          </a:xfrm>
        </p:spPr>
        <p:txBody>
          <a:bodyPr/>
          <a:lstStyle/>
          <a:p>
            <a:r>
              <a:rPr lang="en-US" dirty="0"/>
              <a:t>As with lines,</a:t>
            </a:r>
            <a:br>
              <a:rPr lang="en-US" dirty="0"/>
            </a:br>
            <a:r>
              <a:rPr lang="en-US" dirty="0"/>
              <a:t>	your first guess may be to normalize both </a:t>
            </a:r>
            <a:r>
              <a:rPr lang="en-US" b="1" dirty="0"/>
              <a:t>v</a:t>
            </a:r>
            <a:r>
              <a:rPr lang="en-US" baseline="-25000" dirty="0"/>
              <a:t>1</a:t>
            </a:r>
            <a:r>
              <a:rPr lang="en-US" dirty="0"/>
              <a:t> and </a:t>
            </a:r>
            <a:r>
              <a:rPr lang="en-US" b="1" dirty="0"/>
              <a:t>v</a:t>
            </a:r>
            <a:r>
              <a:rPr lang="en-US" baseline="-25000" dirty="0"/>
              <a:t>2</a:t>
            </a:r>
            <a:endParaRPr lang="en-US" dirty="0"/>
          </a:p>
          <a:p>
            <a:pPr lvl="1"/>
            <a:r>
              <a:rPr lang="en-US" dirty="0"/>
              <a:t>Issue: </a:t>
            </a:r>
            <a:r>
              <a:rPr lang="en-US" b="1" dirty="0"/>
              <a:t>v</a:t>
            </a:r>
            <a:r>
              <a:rPr lang="en-US" baseline="-25000" dirty="0"/>
              <a:t>1</a:t>
            </a:r>
            <a:r>
              <a:rPr lang="en-US" dirty="0"/>
              <a:t> and </a:t>
            </a:r>
            <a:r>
              <a:rPr lang="en-US" b="1" dirty="0"/>
              <a:t>v</a:t>
            </a:r>
            <a:r>
              <a:rPr lang="en-US" baseline="-25000" dirty="0"/>
              <a:t>2</a:t>
            </a:r>
            <a:r>
              <a:rPr lang="en-US" dirty="0"/>
              <a:t> may not be perpendicular</a:t>
            </a:r>
          </a:p>
          <a:p>
            <a:pPr lvl="1"/>
            <a:r>
              <a:rPr lang="en-US" dirty="0">
                <a:latin typeface="Times New Roman" panose="02020603050405020304" pitchFamily="18" charset="0"/>
              </a:rPr>
              <a:t>Instead, apply the Gram-Schmidt algorithm to </a:t>
            </a:r>
            <a:r>
              <a:rPr lang="en-US" b="1" dirty="0"/>
              <a:t>v</a:t>
            </a:r>
            <a:r>
              <a:rPr lang="en-US" baseline="-25000" dirty="0"/>
              <a:t>1</a:t>
            </a:r>
            <a:r>
              <a:rPr lang="en-US" dirty="0"/>
              <a:t> and </a:t>
            </a:r>
            <a:r>
              <a:rPr lang="en-US" b="1" dirty="0"/>
              <a:t>v</a:t>
            </a:r>
            <a:r>
              <a:rPr lang="en-US" baseline="-25000" dirty="0"/>
              <a:t>2</a:t>
            </a:r>
            <a:endParaRPr lang="en-US" dirty="0">
              <a:latin typeface="Times New Roman" panose="02020603050405020304" pitchFamily="18" charset="0"/>
            </a:endParaRPr>
          </a:p>
          <a:p>
            <a:pPr lvl="1"/>
            <a:r>
              <a:rPr lang="en-US" dirty="0"/>
              <a:t>Next, make </a:t>
            </a:r>
            <a:r>
              <a:rPr lang="en-US" b="1" dirty="0"/>
              <a:t>u</a:t>
            </a:r>
            <a:r>
              <a:rPr lang="en-US" dirty="0"/>
              <a:t> perpendicular to the plane</a:t>
            </a:r>
          </a:p>
          <a:p>
            <a:pPr lvl="2"/>
            <a:r>
              <a:rPr lang="en-US" dirty="0"/>
              <a:t>This will be the point on the plane that is closest to the origin, and therefore with the smallest 2-norm</a:t>
            </a:r>
          </a:p>
        </p:txBody>
      </p:sp>
      <p:sp>
        <p:nvSpPr>
          <p:cNvPr id="4" name="Footer Placeholder 3"/>
          <p:cNvSpPr>
            <a:spLocks noGrp="1"/>
          </p:cNvSpPr>
          <p:nvPr>
            <p:ph type="ftr" sz="quarter" idx="11"/>
          </p:nvPr>
        </p:nvSpPr>
        <p:spPr/>
        <p:txBody>
          <a:bodyPr/>
          <a:lstStyle/>
          <a:p>
            <a:r>
              <a:rPr lang="en-US"/>
              <a:t>The vector representation of a plane</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pPr/>
              <a:t>4</a:t>
            </a:fld>
            <a:endParaRPr lang="en-CA"/>
          </a:p>
        </p:txBody>
      </p:sp>
      <p:pic>
        <p:nvPicPr>
          <p:cNvPr id="5" name="Audio 4">
            <a:hlinkClick r:id="" action="ppaction://media"/>
            <a:extLst>
              <a:ext uri="{FF2B5EF4-FFF2-40B4-BE49-F238E27FC236}">
                <a16:creationId xmlns:a16="http://schemas.microsoft.com/office/drawing/2014/main" id="{D7157EBB-E7AD-4B01-9CDC-F36FD3A0D4D1}"/>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3357620322"/>
      </p:ext>
    </p:extLst>
  </p:cSld>
  <p:clrMapOvr>
    <a:masterClrMapping/>
  </p:clrMapOvr>
  <mc:AlternateContent xmlns:mc="http://schemas.openxmlformats.org/markup-compatibility/2006">
    <mc:Choice xmlns:p14="http://schemas.microsoft.com/office/powerpoint/2010/main" Requires="p14">
      <p:transition spd="slow" p14:dur="2000" advTm="76783"/>
    </mc:Choice>
    <mc:Fallback>
      <p:transition spd="slow" advTm="767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3" fill="hold" display="0">
                  <p:stCondLst>
                    <p:cond delay="indefinite"/>
                  </p:stCondLst>
                  <p:endCondLst>
                    <p:cond evt="onStopAudio" delay="0">
                      <p:tgtEl>
                        <p:sldTgt/>
                      </p:tgtEl>
                    </p:cond>
                  </p:endCondLst>
                </p:cTn>
                <p:tgtEl>
                  <p:spTgt spid="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Vector representation of a plane</a:t>
            </a:r>
            <a:endParaRPr lang="en-CA" b="1" dirty="0"/>
          </a:p>
        </p:txBody>
      </p:sp>
      <p:sp>
        <p:nvSpPr>
          <p:cNvPr id="3" name="Content Placeholder 2"/>
          <p:cNvSpPr>
            <a:spLocks noGrp="1"/>
          </p:cNvSpPr>
          <p:nvPr>
            <p:ph idx="1"/>
          </p:nvPr>
        </p:nvSpPr>
        <p:spPr>
          <a:xfrm>
            <a:off x="457200" y="1600200"/>
            <a:ext cx="8032044" cy="4525963"/>
          </a:xfrm>
        </p:spPr>
        <p:txBody>
          <a:bodyPr/>
          <a:lstStyle/>
          <a:p>
            <a:r>
              <a:rPr lang="en-US" dirty="0"/>
              <a:t>Thus, given </a:t>
            </a:r>
            <a:r>
              <a:rPr lang="en-US" b="1" dirty="0">
                <a:latin typeface="Times New Roman" panose="02020603050405020304" pitchFamily="18" charset="0"/>
              </a:rPr>
              <a:t>u</a:t>
            </a:r>
            <a:r>
              <a:rPr lang="en-US" dirty="0">
                <a:latin typeface="Times New Roman" panose="02020603050405020304" pitchFamily="18" charset="0"/>
              </a:rPr>
              <a:t> + </a:t>
            </a:r>
            <a:r>
              <a:rPr lang="en-US" i="1" dirty="0">
                <a:latin typeface="Symbol" panose="05050102010706020507" pitchFamily="18" charset="2"/>
              </a:rPr>
              <a:t>a </a:t>
            </a:r>
            <a:r>
              <a:rPr lang="en-US" b="1" dirty="0">
                <a:latin typeface="Times New Roman" panose="02020603050405020304" pitchFamily="18" charset="0"/>
              </a:rPr>
              <a:t>v</a:t>
            </a:r>
            <a:r>
              <a:rPr lang="en-US" baseline="-25000" dirty="0">
                <a:latin typeface="Times New Roman" panose="02020603050405020304" pitchFamily="18" charset="0"/>
              </a:rPr>
              <a:t>1</a:t>
            </a:r>
            <a:r>
              <a:rPr lang="en-US" dirty="0">
                <a:latin typeface="Times New Roman" panose="02020603050405020304" pitchFamily="18" charset="0"/>
              </a:rPr>
              <a:t> + </a:t>
            </a:r>
            <a:r>
              <a:rPr lang="en-US" i="1" dirty="0">
                <a:latin typeface="Symbol" panose="05050102010706020507" pitchFamily="18" charset="2"/>
              </a:rPr>
              <a:t>b </a:t>
            </a:r>
            <a:r>
              <a:rPr lang="en-US" b="1" dirty="0">
                <a:latin typeface="Times New Roman" panose="02020603050405020304" pitchFamily="18" charset="0"/>
              </a:rPr>
              <a:t>v</a:t>
            </a:r>
            <a:r>
              <a:rPr lang="en-US" baseline="-25000" dirty="0">
                <a:latin typeface="Times New Roman" panose="02020603050405020304" pitchFamily="18" charset="0"/>
              </a:rPr>
              <a:t>2</a:t>
            </a:r>
            <a:r>
              <a:rPr lang="en-US" dirty="0"/>
              <a:t>, we proceed as follows:</a:t>
            </a:r>
          </a:p>
          <a:p>
            <a:pPr lvl="1"/>
            <a:r>
              <a:rPr lang="en-US" dirty="0"/>
              <a:t>Apply Gram-Schmidt, so the expression of our plane is now</a:t>
            </a:r>
          </a:p>
          <a:p>
            <a:pPr lvl="1"/>
            <a:endParaRPr lang="en-US" dirty="0"/>
          </a:p>
          <a:p>
            <a:pPr lvl="1"/>
            <a:endParaRPr lang="en-US" dirty="0"/>
          </a:p>
          <a:p>
            <a:pPr lvl="1"/>
            <a:r>
              <a:rPr lang="en-US" dirty="0"/>
              <a:t>Second, find the component of </a:t>
            </a:r>
            <a:r>
              <a:rPr lang="en-US" b="1" dirty="0"/>
              <a:t>u</a:t>
            </a:r>
            <a:r>
              <a:rPr lang="en-US" dirty="0"/>
              <a:t> perpendicular both these vectors</a:t>
            </a:r>
          </a:p>
          <a:p>
            <a:pPr lvl="1"/>
            <a:endParaRPr lang="en-US" dirty="0"/>
          </a:p>
          <a:p>
            <a:pPr lvl="1"/>
            <a:endParaRPr lang="en-US" dirty="0"/>
          </a:p>
          <a:p>
            <a:pPr lvl="1"/>
            <a:r>
              <a:rPr lang="en-US" dirty="0"/>
              <a:t>Now, if                                    is a point on the plane,</a:t>
            </a:r>
            <a:br>
              <a:rPr lang="en-US" dirty="0"/>
            </a:br>
            <a:r>
              <a:rPr lang="en-US" dirty="0"/>
              <a:t>	then the distance to the point        is </a:t>
            </a:r>
          </a:p>
          <a:p>
            <a:pPr lvl="1"/>
            <a:endParaRPr lang="en-US" dirty="0"/>
          </a:p>
        </p:txBody>
      </p:sp>
      <p:sp>
        <p:nvSpPr>
          <p:cNvPr id="4" name="Footer Placeholder 3"/>
          <p:cNvSpPr>
            <a:spLocks noGrp="1"/>
          </p:cNvSpPr>
          <p:nvPr>
            <p:ph type="ftr" sz="quarter" idx="11"/>
          </p:nvPr>
        </p:nvSpPr>
        <p:spPr/>
        <p:txBody>
          <a:bodyPr/>
          <a:lstStyle/>
          <a:p>
            <a:r>
              <a:rPr lang="en-US"/>
              <a:t>The vector representation of a plane</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pPr/>
              <a:t>5</a:t>
            </a:fld>
            <a:endParaRPr lang="en-CA"/>
          </a:p>
        </p:txBody>
      </p:sp>
      <p:graphicFrame>
        <p:nvGraphicFramePr>
          <p:cNvPr id="8" name="Object 7">
            <a:extLst>
              <a:ext uri="{FF2B5EF4-FFF2-40B4-BE49-F238E27FC236}">
                <a16:creationId xmlns:a16="http://schemas.microsoft.com/office/drawing/2014/main" id="{4F70489D-D649-4BAB-8041-C0497B044836}"/>
              </a:ext>
            </a:extLst>
          </p:cNvPr>
          <p:cNvGraphicFramePr>
            <a:graphicFrameLocks noChangeAspect="1"/>
          </p:cNvGraphicFramePr>
          <p:nvPr>
            <p:extLst>
              <p:ext uri="{D42A27DB-BD31-4B8C-83A1-F6EECF244321}">
                <p14:modId xmlns:p14="http://schemas.microsoft.com/office/powerpoint/2010/main" val="27554210"/>
              </p:ext>
            </p:extLst>
          </p:nvPr>
        </p:nvGraphicFramePr>
        <p:xfrm>
          <a:off x="3570288" y="2352675"/>
          <a:ext cx="1806575" cy="457200"/>
        </p:xfrm>
        <a:graphic>
          <a:graphicData uri="http://schemas.openxmlformats.org/presentationml/2006/ole">
            <mc:AlternateContent xmlns:mc="http://schemas.openxmlformats.org/markup-compatibility/2006">
              <mc:Choice xmlns:v="urn:schemas-microsoft-com:vml" Requires="v">
                <p:oleObj name="Equation" r:id="rId5" imgW="749160" imgH="190440" progId="Equation.DSMT4">
                  <p:embed/>
                </p:oleObj>
              </mc:Choice>
              <mc:Fallback>
                <p:oleObj name="Equation" r:id="rId5" imgW="749160" imgH="190440" progId="Equation.DSMT4">
                  <p:embed/>
                  <p:pic>
                    <p:nvPicPr>
                      <p:cNvPr id="5" name="Object 4">
                        <a:extLst>
                          <a:ext uri="{FF2B5EF4-FFF2-40B4-BE49-F238E27FC236}">
                            <a16:creationId xmlns:a16="http://schemas.microsoft.com/office/drawing/2014/main" id="{278034DD-063C-4B87-8F83-3E78A5F4C144}"/>
                          </a:ext>
                        </a:extLst>
                      </p:cNvPr>
                      <p:cNvPicPr/>
                      <p:nvPr/>
                    </p:nvPicPr>
                    <p:blipFill>
                      <a:blip r:embed="rId6"/>
                      <a:stretch>
                        <a:fillRect/>
                      </a:stretch>
                    </p:blipFill>
                    <p:spPr>
                      <a:xfrm>
                        <a:off x="3570288" y="2352675"/>
                        <a:ext cx="1806575" cy="457200"/>
                      </a:xfrm>
                      <a:prstGeom prst="rect">
                        <a:avLst/>
                      </a:prstGeom>
                    </p:spPr>
                  </p:pic>
                </p:oleObj>
              </mc:Fallback>
            </mc:AlternateContent>
          </a:graphicData>
        </a:graphic>
      </p:graphicFrame>
      <p:graphicFrame>
        <p:nvGraphicFramePr>
          <p:cNvPr id="11" name="Object 10">
            <a:extLst>
              <a:ext uri="{FF2B5EF4-FFF2-40B4-BE49-F238E27FC236}">
                <a16:creationId xmlns:a16="http://schemas.microsoft.com/office/drawing/2014/main" id="{F3A934D4-9020-4226-BA5A-D6F421913ACE}"/>
              </a:ext>
            </a:extLst>
          </p:cNvPr>
          <p:cNvGraphicFramePr>
            <a:graphicFrameLocks noChangeAspect="1"/>
          </p:cNvGraphicFramePr>
          <p:nvPr>
            <p:extLst>
              <p:ext uri="{D42A27DB-BD31-4B8C-83A1-F6EECF244321}">
                <p14:modId xmlns:p14="http://schemas.microsoft.com/office/powerpoint/2010/main" val="3748378844"/>
              </p:ext>
            </p:extLst>
          </p:nvPr>
        </p:nvGraphicFramePr>
        <p:xfrm>
          <a:off x="3352800" y="3625144"/>
          <a:ext cx="2239963" cy="522288"/>
        </p:xfrm>
        <a:graphic>
          <a:graphicData uri="http://schemas.openxmlformats.org/presentationml/2006/ole">
            <mc:AlternateContent xmlns:mc="http://schemas.openxmlformats.org/markup-compatibility/2006">
              <mc:Choice xmlns:v="urn:schemas-microsoft-com:vml" Requires="v">
                <p:oleObj name="Equation" r:id="rId7" imgW="927000" imgH="215640" progId="Equation.DSMT4">
                  <p:embed/>
                </p:oleObj>
              </mc:Choice>
              <mc:Fallback>
                <p:oleObj name="Equation" r:id="rId7" imgW="927000" imgH="215640" progId="Equation.DSMT4">
                  <p:embed/>
                  <p:pic>
                    <p:nvPicPr>
                      <p:cNvPr id="9" name="Object 8">
                        <a:extLst>
                          <a:ext uri="{FF2B5EF4-FFF2-40B4-BE49-F238E27FC236}">
                            <a16:creationId xmlns:a16="http://schemas.microsoft.com/office/drawing/2014/main" id="{7375186A-06FA-4AAF-85AE-37C123DE2865}"/>
                          </a:ext>
                        </a:extLst>
                      </p:cNvPr>
                      <p:cNvPicPr/>
                      <p:nvPr/>
                    </p:nvPicPr>
                    <p:blipFill>
                      <a:blip r:embed="rId8"/>
                      <a:stretch>
                        <a:fillRect/>
                      </a:stretch>
                    </p:blipFill>
                    <p:spPr>
                      <a:xfrm>
                        <a:off x="3352800" y="3625144"/>
                        <a:ext cx="2239963" cy="522288"/>
                      </a:xfrm>
                      <a:prstGeom prst="rect">
                        <a:avLst/>
                      </a:prstGeom>
                    </p:spPr>
                  </p:pic>
                </p:oleObj>
              </mc:Fallback>
            </mc:AlternateContent>
          </a:graphicData>
        </a:graphic>
      </p:graphicFrame>
      <p:graphicFrame>
        <p:nvGraphicFramePr>
          <p:cNvPr id="12" name="Object 11">
            <a:extLst>
              <a:ext uri="{FF2B5EF4-FFF2-40B4-BE49-F238E27FC236}">
                <a16:creationId xmlns:a16="http://schemas.microsoft.com/office/drawing/2014/main" id="{A8B7A300-48E2-4266-9BBE-7F4D656D642C}"/>
              </a:ext>
            </a:extLst>
          </p:cNvPr>
          <p:cNvGraphicFramePr>
            <a:graphicFrameLocks noChangeAspect="1"/>
          </p:cNvGraphicFramePr>
          <p:nvPr>
            <p:extLst>
              <p:ext uri="{D42A27DB-BD31-4B8C-83A1-F6EECF244321}">
                <p14:modId xmlns:p14="http://schemas.microsoft.com/office/powerpoint/2010/main" val="816392638"/>
              </p:ext>
            </p:extLst>
          </p:nvPr>
        </p:nvGraphicFramePr>
        <p:xfrm>
          <a:off x="3196517" y="4147432"/>
          <a:ext cx="2454275" cy="522287"/>
        </p:xfrm>
        <a:graphic>
          <a:graphicData uri="http://schemas.openxmlformats.org/presentationml/2006/ole">
            <mc:AlternateContent xmlns:mc="http://schemas.openxmlformats.org/markup-compatibility/2006">
              <mc:Choice xmlns:v="urn:schemas-microsoft-com:vml" Requires="v">
                <p:oleObj name="Equation" r:id="rId9" imgW="1015920" imgH="215640" progId="Equation.DSMT4">
                  <p:embed/>
                </p:oleObj>
              </mc:Choice>
              <mc:Fallback>
                <p:oleObj name="Equation" r:id="rId9" imgW="1015920" imgH="215640" progId="Equation.DSMT4">
                  <p:embed/>
                  <p:pic>
                    <p:nvPicPr>
                      <p:cNvPr id="11" name="Object 10">
                        <a:extLst>
                          <a:ext uri="{FF2B5EF4-FFF2-40B4-BE49-F238E27FC236}">
                            <a16:creationId xmlns:a16="http://schemas.microsoft.com/office/drawing/2014/main" id="{F3A934D4-9020-4226-BA5A-D6F421913ACE}"/>
                          </a:ext>
                        </a:extLst>
                      </p:cNvPr>
                      <p:cNvPicPr/>
                      <p:nvPr/>
                    </p:nvPicPr>
                    <p:blipFill>
                      <a:blip r:embed="rId10"/>
                      <a:stretch>
                        <a:fillRect/>
                      </a:stretch>
                    </p:blipFill>
                    <p:spPr>
                      <a:xfrm>
                        <a:off x="3196517" y="4147432"/>
                        <a:ext cx="2454275" cy="522287"/>
                      </a:xfrm>
                      <a:prstGeom prst="rect">
                        <a:avLst/>
                      </a:prstGeom>
                    </p:spPr>
                  </p:pic>
                </p:oleObj>
              </mc:Fallback>
            </mc:AlternateContent>
          </a:graphicData>
        </a:graphic>
      </p:graphicFrame>
      <p:graphicFrame>
        <p:nvGraphicFramePr>
          <p:cNvPr id="13" name="Object 12">
            <a:extLst>
              <a:ext uri="{FF2B5EF4-FFF2-40B4-BE49-F238E27FC236}">
                <a16:creationId xmlns:a16="http://schemas.microsoft.com/office/drawing/2014/main" id="{21595A63-E135-41B8-939E-4938869B4C2F}"/>
              </a:ext>
            </a:extLst>
          </p:cNvPr>
          <p:cNvGraphicFramePr>
            <a:graphicFrameLocks noChangeAspect="1"/>
          </p:cNvGraphicFramePr>
          <p:nvPr>
            <p:extLst>
              <p:ext uri="{D42A27DB-BD31-4B8C-83A1-F6EECF244321}">
                <p14:modId xmlns:p14="http://schemas.microsoft.com/office/powerpoint/2010/main" val="456944572"/>
              </p:ext>
            </p:extLst>
          </p:nvPr>
        </p:nvGraphicFramePr>
        <p:xfrm>
          <a:off x="2146914" y="4625976"/>
          <a:ext cx="1963737" cy="458788"/>
        </p:xfrm>
        <a:graphic>
          <a:graphicData uri="http://schemas.openxmlformats.org/presentationml/2006/ole">
            <mc:AlternateContent xmlns:mc="http://schemas.openxmlformats.org/markup-compatibility/2006">
              <mc:Choice xmlns:v="urn:schemas-microsoft-com:vml" Requires="v">
                <p:oleObj name="Equation" r:id="rId11" imgW="812520" imgH="190440" progId="Equation.DSMT4">
                  <p:embed/>
                </p:oleObj>
              </mc:Choice>
              <mc:Fallback>
                <p:oleObj name="Equation" r:id="rId11" imgW="812520" imgH="190440" progId="Equation.DSMT4">
                  <p:embed/>
                  <p:pic>
                    <p:nvPicPr>
                      <p:cNvPr id="12" name="Object 11">
                        <a:extLst>
                          <a:ext uri="{FF2B5EF4-FFF2-40B4-BE49-F238E27FC236}">
                            <a16:creationId xmlns:a16="http://schemas.microsoft.com/office/drawing/2014/main" id="{A8B7A300-48E2-4266-9BBE-7F4D656D642C}"/>
                          </a:ext>
                        </a:extLst>
                      </p:cNvPr>
                      <p:cNvPicPr/>
                      <p:nvPr/>
                    </p:nvPicPr>
                    <p:blipFill>
                      <a:blip r:embed="rId12"/>
                      <a:stretch>
                        <a:fillRect/>
                      </a:stretch>
                    </p:blipFill>
                    <p:spPr>
                      <a:xfrm>
                        <a:off x="2146914" y="4625976"/>
                        <a:ext cx="1963737" cy="458788"/>
                      </a:xfrm>
                      <a:prstGeom prst="rect">
                        <a:avLst/>
                      </a:prstGeom>
                    </p:spPr>
                  </p:pic>
                </p:oleObj>
              </mc:Fallback>
            </mc:AlternateContent>
          </a:graphicData>
        </a:graphic>
      </p:graphicFrame>
      <p:graphicFrame>
        <p:nvGraphicFramePr>
          <p:cNvPr id="14" name="Object 13">
            <a:extLst>
              <a:ext uri="{FF2B5EF4-FFF2-40B4-BE49-F238E27FC236}">
                <a16:creationId xmlns:a16="http://schemas.microsoft.com/office/drawing/2014/main" id="{52738196-0790-4C2B-AA65-D4257965778D}"/>
              </a:ext>
            </a:extLst>
          </p:cNvPr>
          <p:cNvGraphicFramePr>
            <a:graphicFrameLocks noChangeAspect="1"/>
          </p:cNvGraphicFramePr>
          <p:nvPr>
            <p:extLst>
              <p:ext uri="{D42A27DB-BD31-4B8C-83A1-F6EECF244321}">
                <p14:modId xmlns:p14="http://schemas.microsoft.com/office/powerpoint/2010/main" val="2363951723"/>
              </p:ext>
            </p:extLst>
          </p:nvPr>
        </p:nvGraphicFramePr>
        <p:xfrm>
          <a:off x="3764047" y="5462148"/>
          <a:ext cx="1319213" cy="581025"/>
        </p:xfrm>
        <a:graphic>
          <a:graphicData uri="http://schemas.openxmlformats.org/presentationml/2006/ole">
            <mc:AlternateContent xmlns:mc="http://schemas.openxmlformats.org/markup-compatibility/2006">
              <mc:Choice xmlns:v="urn:schemas-microsoft-com:vml" Requires="v">
                <p:oleObj name="Equation" r:id="rId13" imgW="545760" imgH="241200" progId="Equation.DSMT4">
                  <p:embed/>
                </p:oleObj>
              </mc:Choice>
              <mc:Fallback>
                <p:oleObj name="Equation" r:id="rId13" imgW="545760" imgH="241200" progId="Equation.DSMT4">
                  <p:embed/>
                  <p:pic>
                    <p:nvPicPr>
                      <p:cNvPr id="13" name="Object 12">
                        <a:extLst>
                          <a:ext uri="{FF2B5EF4-FFF2-40B4-BE49-F238E27FC236}">
                            <a16:creationId xmlns:a16="http://schemas.microsoft.com/office/drawing/2014/main" id="{21595A63-E135-41B8-939E-4938869B4C2F}"/>
                          </a:ext>
                        </a:extLst>
                      </p:cNvPr>
                      <p:cNvPicPr/>
                      <p:nvPr/>
                    </p:nvPicPr>
                    <p:blipFill>
                      <a:blip r:embed="rId14"/>
                      <a:stretch>
                        <a:fillRect/>
                      </a:stretch>
                    </p:blipFill>
                    <p:spPr>
                      <a:xfrm>
                        <a:off x="3764047" y="5462148"/>
                        <a:ext cx="1319213" cy="581025"/>
                      </a:xfrm>
                      <a:prstGeom prst="rect">
                        <a:avLst/>
                      </a:prstGeom>
                    </p:spPr>
                  </p:pic>
                </p:oleObj>
              </mc:Fallback>
            </mc:AlternateContent>
          </a:graphicData>
        </a:graphic>
      </p:graphicFrame>
      <p:graphicFrame>
        <p:nvGraphicFramePr>
          <p:cNvPr id="15" name="Object 14">
            <a:extLst>
              <a:ext uri="{FF2B5EF4-FFF2-40B4-BE49-F238E27FC236}">
                <a16:creationId xmlns:a16="http://schemas.microsoft.com/office/drawing/2014/main" id="{B5017157-7E95-4433-A988-8344240DAF59}"/>
              </a:ext>
            </a:extLst>
          </p:cNvPr>
          <p:cNvGraphicFramePr>
            <a:graphicFrameLocks noChangeAspect="1"/>
          </p:cNvGraphicFramePr>
          <p:nvPr>
            <p:extLst>
              <p:ext uri="{D42A27DB-BD31-4B8C-83A1-F6EECF244321}">
                <p14:modId xmlns:p14="http://schemas.microsoft.com/office/powerpoint/2010/main" val="4080191106"/>
              </p:ext>
            </p:extLst>
          </p:nvPr>
        </p:nvGraphicFramePr>
        <p:xfrm>
          <a:off x="4873071" y="4977911"/>
          <a:ext cx="391103" cy="417079"/>
        </p:xfrm>
        <a:graphic>
          <a:graphicData uri="http://schemas.openxmlformats.org/presentationml/2006/ole">
            <mc:AlternateContent xmlns:mc="http://schemas.openxmlformats.org/markup-compatibility/2006">
              <mc:Choice xmlns:v="urn:schemas-microsoft-com:vml" Requires="v">
                <p:oleObj name="Equation" r:id="rId15" imgW="177480" imgH="190440" progId="Equation.DSMT4">
                  <p:embed/>
                </p:oleObj>
              </mc:Choice>
              <mc:Fallback>
                <p:oleObj name="Equation" r:id="rId15" imgW="177480" imgH="190440" progId="Equation.DSMT4">
                  <p:embed/>
                  <p:pic>
                    <p:nvPicPr>
                      <p:cNvPr id="13" name="Object 12">
                        <a:extLst>
                          <a:ext uri="{FF2B5EF4-FFF2-40B4-BE49-F238E27FC236}">
                            <a16:creationId xmlns:a16="http://schemas.microsoft.com/office/drawing/2014/main" id="{21595A63-E135-41B8-939E-4938869B4C2F}"/>
                          </a:ext>
                        </a:extLst>
                      </p:cNvPr>
                      <p:cNvPicPr/>
                      <p:nvPr/>
                    </p:nvPicPr>
                    <p:blipFill>
                      <a:blip r:embed="rId16"/>
                      <a:stretch>
                        <a:fillRect/>
                      </a:stretch>
                    </p:blipFill>
                    <p:spPr>
                      <a:xfrm>
                        <a:off x="4873071" y="4977911"/>
                        <a:ext cx="391103" cy="417079"/>
                      </a:xfrm>
                      <a:prstGeom prst="rect">
                        <a:avLst/>
                      </a:prstGeom>
                    </p:spPr>
                  </p:pic>
                </p:oleObj>
              </mc:Fallback>
            </mc:AlternateContent>
          </a:graphicData>
        </a:graphic>
      </p:graphicFrame>
      <p:pic>
        <p:nvPicPr>
          <p:cNvPr id="16" name="Audio 15">
            <a:hlinkClick r:id="" action="ppaction://media"/>
            <a:extLst>
              <a:ext uri="{FF2B5EF4-FFF2-40B4-BE49-F238E27FC236}">
                <a16:creationId xmlns:a16="http://schemas.microsoft.com/office/drawing/2014/main" id="{1E3EB6B7-8159-4013-BB0A-BED79582F10C}"/>
              </a:ext>
            </a:extLst>
          </p:cNvPr>
          <p:cNvPicPr>
            <a:picLocks noChangeAspect="1"/>
          </p:cNvPicPr>
          <p:nvPr>
            <a:audioFile r:link="rId3"/>
            <p:extLst>
              <p:ext uri="{DAA4B4D4-6D71-4841-9C94-3DE7FCFB9230}">
                <p14:media xmlns:p14="http://schemas.microsoft.com/office/powerpoint/2010/main" r:embed="rId2"/>
              </p:ext>
            </p:extLst>
          </p:nvPr>
        </p:nvPicPr>
        <p:blipFill>
          <a:blip r:embed="rId17"/>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1473689950"/>
      </p:ext>
    </p:extLst>
  </p:cSld>
  <p:clrMapOvr>
    <a:masterClrMapping/>
  </p:clrMapOvr>
  <mc:AlternateContent xmlns:mc="http://schemas.openxmlformats.org/markup-compatibility/2006">
    <mc:Choice xmlns:p14="http://schemas.microsoft.com/office/powerpoint/2010/main" Requires="p14">
      <p:transition spd="slow" p14:dur="2000" advTm="82773"/>
    </mc:Choice>
    <mc:Fallback>
      <p:transition spd="slow" advTm="827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2"/>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7" end="7"/>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4"/>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5" fill="hold" display="0">
                  <p:stCondLst>
                    <p:cond delay="indefinite"/>
                  </p:stCondLst>
                  <p:endCondLst>
                    <p:cond evt="onStopAudio" delay="0">
                      <p:tgtEl>
                        <p:sldTgt/>
                      </p:tgtEl>
                    </p:cond>
                  </p:endCondLst>
                </p:cTn>
                <p:tgtEl>
                  <p:spTgt spid="16"/>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Vector representation of a plane</a:t>
            </a:r>
            <a:endParaRPr lang="en-CA" b="1" dirty="0"/>
          </a:p>
        </p:txBody>
      </p:sp>
      <p:sp>
        <p:nvSpPr>
          <p:cNvPr id="3" name="Content Placeholder 2"/>
          <p:cNvSpPr>
            <a:spLocks noGrp="1"/>
          </p:cNvSpPr>
          <p:nvPr>
            <p:ph idx="1"/>
          </p:nvPr>
        </p:nvSpPr>
        <p:spPr>
          <a:xfrm>
            <a:off x="457200" y="1600200"/>
            <a:ext cx="8032044" cy="4525963"/>
          </a:xfrm>
        </p:spPr>
        <p:txBody>
          <a:bodyPr/>
          <a:lstStyle/>
          <a:p>
            <a:r>
              <a:rPr lang="en-US" dirty="0"/>
              <a:t>For example, consider the plane described by:</a:t>
            </a:r>
          </a:p>
          <a:p>
            <a:endParaRPr lang="en-US" dirty="0"/>
          </a:p>
          <a:p>
            <a:endParaRPr lang="en-US" dirty="0"/>
          </a:p>
          <a:p>
            <a:endParaRPr lang="en-US" dirty="0"/>
          </a:p>
          <a:p>
            <a:pPr lvl="1"/>
            <a:r>
              <a:rPr lang="en-US" dirty="0"/>
              <a:t>First, normalize the vector </a:t>
            </a:r>
            <a:r>
              <a:rPr lang="en-US" b="1" dirty="0"/>
              <a:t>v</a:t>
            </a:r>
            <a:r>
              <a:rPr lang="en-US" baseline="-25000" dirty="0"/>
              <a:t>1</a:t>
            </a:r>
            <a:r>
              <a:rPr lang="en-US" dirty="0"/>
              <a:t>:</a:t>
            </a:r>
          </a:p>
          <a:p>
            <a:pPr lvl="1"/>
            <a:endParaRPr lang="en-US" dirty="0"/>
          </a:p>
          <a:p>
            <a:pPr lvl="1"/>
            <a:endParaRPr lang="en-US" dirty="0"/>
          </a:p>
          <a:p>
            <a:pPr lvl="1"/>
            <a:endParaRPr lang="en-US" dirty="0"/>
          </a:p>
          <a:p>
            <a:pPr lvl="1"/>
            <a:r>
              <a:rPr lang="en-US" dirty="0"/>
              <a:t>Next, subtract off the projection of </a:t>
            </a:r>
            <a:r>
              <a:rPr lang="en-US" b="1" dirty="0"/>
              <a:t>v</a:t>
            </a:r>
            <a:r>
              <a:rPr lang="en-US" baseline="-25000" dirty="0"/>
              <a:t>2</a:t>
            </a:r>
            <a:r>
              <a:rPr lang="en-US" dirty="0"/>
              <a:t> onto       and then normalize  </a:t>
            </a:r>
          </a:p>
          <a:p>
            <a:pPr lvl="1"/>
            <a:endParaRPr lang="en-US" dirty="0"/>
          </a:p>
        </p:txBody>
      </p:sp>
      <p:sp>
        <p:nvSpPr>
          <p:cNvPr id="4" name="Footer Placeholder 3"/>
          <p:cNvSpPr>
            <a:spLocks noGrp="1"/>
          </p:cNvSpPr>
          <p:nvPr>
            <p:ph type="ftr" sz="quarter" idx="11"/>
          </p:nvPr>
        </p:nvSpPr>
        <p:spPr/>
        <p:txBody>
          <a:bodyPr/>
          <a:lstStyle/>
          <a:p>
            <a:r>
              <a:rPr lang="en-US"/>
              <a:t>The vector representation of a plane</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pPr/>
              <a:t>6</a:t>
            </a:fld>
            <a:endParaRPr lang="en-CA"/>
          </a:p>
        </p:txBody>
      </p:sp>
      <p:graphicFrame>
        <p:nvGraphicFramePr>
          <p:cNvPr id="5" name="Object 4">
            <a:extLst>
              <a:ext uri="{FF2B5EF4-FFF2-40B4-BE49-F238E27FC236}">
                <a16:creationId xmlns:a16="http://schemas.microsoft.com/office/drawing/2014/main" id="{278034DD-063C-4B87-8F83-3E78A5F4C144}"/>
              </a:ext>
            </a:extLst>
          </p:cNvPr>
          <p:cNvGraphicFramePr>
            <a:graphicFrameLocks noChangeAspect="1"/>
          </p:cNvGraphicFramePr>
          <p:nvPr>
            <p:extLst>
              <p:ext uri="{D42A27DB-BD31-4B8C-83A1-F6EECF244321}">
                <p14:modId xmlns:p14="http://schemas.microsoft.com/office/powerpoint/2010/main" val="63671016"/>
              </p:ext>
            </p:extLst>
          </p:nvPr>
        </p:nvGraphicFramePr>
        <p:xfrm>
          <a:off x="3095625" y="2028825"/>
          <a:ext cx="2757488" cy="1079500"/>
        </p:xfrm>
        <a:graphic>
          <a:graphicData uri="http://schemas.openxmlformats.org/presentationml/2006/ole">
            <mc:AlternateContent xmlns:mc="http://schemas.openxmlformats.org/markup-compatibility/2006">
              <mc:Choice xmlns:v="urn:schemas-microsoft-com:vml" Requires="v">
                <p:oleObj name="Equation" r:id="rId5" imgW="1523880" imgH="596880" progId="Equation.DSMT4">
                  <p:embed/>
                </p:oleObj>
              </mc:Choice>
              <mc:Fallback>
                <p:oleObj name="Equation" r:id="rId5" imgW="1523880" imgH="596880" progId="Equation.DSMT4">
                  <p:embed/>
                  <p:pic>
                    <p:nvPicPr>
                      <p:cNvPr id="5" name="Object 4">
                        <a:extLst>
                          <a:ext uri="{FF2B5EF4-FFF2-40B4-BE49-F238E27FC236}">
                            <a16:creationId xmlns:a16="http://schemas.microsoft.com/office/drawing/2014/main" id="{278034DD-063C-4B87-8F83-3E78A5F4C144}"/>
                          </a:ext>
                        </a:extLst>
                      </p:cNvPr>
                      <p:cNvPicPr/>
                      <p:nvPr/>
                    </p:nvPicPr>
                    <p:blipFill>
                      <a:blip r:embed="rId6"/>
                      <a:stretch>
                        <a:fillRect/>
                      </a:stretch>
                    </p:blipFill>
                    <p:spPr>
                      <a:xfrm>
                        <a:off x="3095625" y="2028825"/>
                        <a:ext cx="2757488" cy="1079500"/>
                      </a:xfrm>
                      <a:prstGeom prst="rect">
                        <a:avLst/>
                      </a:prstGeom>
                    </p:spPr>
                  </p:pic>
                </p:oleObj>
              </mc:Fallback>
            </mc:AlternateContent>
          </a:graphicData>
        </a:graphic>
      </p:graphicFrame>
      <p:graphicFrame>
        <p:nvGraphicFramePr>
          <p:cNvPr id="9" name="Object 8">
            <a:extLst>
              <a:ext uri="{FF2B5EF4-FFF2-40B4-BE49-F238E27FC236}">
                <a16:creationId xmlns:a16="http://schemas.microsoft.com/office/drawing/2014/main" id="{E7F1ECDC-4A85-4AAD-8A33-A0DB1AA40CCC}"/>
              </a:ext>
            </a:extLst>
          </p:cNvPr>
          <p:cNvGraphicFramePr>
            <a:graphicFrameLocks noChangeAspect="1"/>
          </p:cNvGraphicFramePr>
          <p:nvPr>
            <p:extLst>
              <p:ext uri="{D42A27DB-BD31-4B8C-83A1-F6EECF244321}">
                <p14:modId xmlns:p14="http://schemas.microsoft.com/office/powerpoint/2010/main" val="3640940146"/>
              </p:ext>
            </p:extLst>
          </p:nvPr>
        </p:nvGraphicFramePr>
        <p:xfrm>
          <a:off x="3814128" y="3628319"/>
          <a:ext cx="1515745" cy="1187450"/>
        </p:xfrm>
        <a:graphic>
          <a:graphicData uri="http://schemas.openxmlformats.org/presentationml/2006/ole">
            <mc:AlternateContent xmlns:mc="http://schemas.openxmlformats.org/markup-compatibility/2006">
              <mc:Choice xmlns:v="urn:schemas-microsoft-com:vml" Requires="v">
                <p:oleObj name="Equation" r:id="rId7" imgW="761760" imgH="596880" progId="Equation.DSMT4">
                  <p:embed/>
                </p:oleObj>
              </mc:Choice>
              <mc:Fallback>
                <p:oleObj name="Equation" r:id="rId7" imgW="761760" imgH="596880" progId="Equation.DSMT4">
                  <p:embed/>
                  <p:pic>
                    <p:nvPicPr>
                      <p:cNvPr id="5" name="Object 4">
                        <a:extLst>
                          <a:ext uri="{FF2B5EF4-FFF2-40B4-BE49-F238E27FC236}">
                            <a16:creationId xmlns:a16="http://schemas.microsoft.com/office/drawing/2014/main" id="{278034DD-063C-4B87-8F83-3E78A5F4C144}"/>
                          </a:ext>
                        </a:extLst>
                      </p:cNvPr>
                      <p:cNvPicPr/>
                      <p:nvPr/>
                    </p:nvPicPr>
                    <p:blipFill>
                      <a:blip r:embed="rId8"/>
                      <a:stretch>
                        <a:fillRect/>
                      </a:stretch>
                    </p:blipFill>
                    <p:spPr>
                      <a:xfrm>
                        <a:off x="3814128" y="3628319"/>
                        <a:ext cx="1515745" cy="1187450"/>
                      </a:xfrm>
                      <a:prstGeom prst="rect">
                        <a:avLst/>
                      </a:prstGeom>
                    </p:spPr>
                  </p:pic>
                </p:oleObj>
              </mc:Fallback>
            </mc:AlternateContent>
          </a:graphicData>
        </a:graphic>
      </p:graphicFrame>
      <p:graphicFrame>
        <p:nvGraphicFramePr>
          <p:cNvPr id="13" name="Object 12">
            <a:extLst>
              <a:ext uri="{FF2B5EF4-FFF2-40B4-BE49-F238E27FC236}">
                <a16:creationId xmlns:a16="http://schemas.microsoft.com/office/drawing/2014/main" id="{1BA11D74-F119-4F53-A5D4-13C9F39631C1}"/>
              </a:ext>
            </a:extLst>
          </p:cNvPr>
          <p:cNvGraphicFramePr>
            <a:graphicFrameLocks noChangeAspect="1"/>
          </p:cNvGraphicFramePr>
          <p:nvPr>
            <p:extLst>
              <p:ext uri="{D42A27DB-BD31-4B8C-83A1-F6EECF244321}">
                <p14:modId xmlns:p14="http://schemas.microsoft.com/office/powerpoint/2010/main" val="4141740292"/>
              </p:ext>
            </p:extLst>
          </p:nvPr>
        </p:nvGraphicFramePr>
        <p:xfrm>
          <a:off x="6103321" y="4776769"/>
          <a:ext cx="333533" cy="415608"/>
        </p:xfrm>
        <a:graphic>
          <a:graphicData uri="http://schemas.openxmlformats.org/presentationml/2006/ole">
            <mc:AlternateContent xmlns:mc="http://schemas.openxmlformats.org/markup-compatibility/2006">
              <mc:Choice xmlns:v="urn:schemas-microsoft-com:vml" Requires="v">
                <p:oleObj name="Equation" r:id="rId9" imgW="152280" imgH="190440" progId="Equation.DSMT4">
                  <p:embed/>
                </p:oleObj>
              </mc:Choice>
              <mc:Fallback>
                <p:oleObj name="Equation" r:id="rId9" imgW="152280" imgH="190440" progId="Equation.DSMT4">
                  <p:embed/>
                  <p:pic>
                    <p:nvPicPr>
                      <p:cNvPr id="9" name="Object 8">
                        <a:extLst>
                          <a:ext uri="{FF2B5EF4-FFF2-40B4-BE49-F238E27FC236}">
                            <a16:creationId xmlns:a16="http://schemas.microsoft.com/office/drawing/2014/main" id="{E7F1ECDC-4A85-4AAD-8A33-A0DB1AA40CCC}"/>
                          </a:ext>
                        </a:extLst>
                      </p:cNvPr>
                      <p:cNvPicPr/>
                      <p:nvPr/>
                    </p:nvPicPr>
                    <p:blipFill>
                      <a:blip r:embed="rId10"/>
                      <a:stretch>
                        <a:fillRect/>
                      </a:stretch>
                    </p:blipFill>
                    <p:spPr>
                      <a:xfrm>
                        <a:off x="6103321" y="4776769"/>
                        <a:ext cx="333533" cy="415608"/>
                      </a:xfrm>
                      <a:prstGeom prst="rect">
                        <a:avLst/>
                      </a:prstGeom>
                    </p:spPr>
                  </p:pic>
                </p:oleObj>
              </mc:Fallback>
            </mc:AlternateContent>
          </a:graphicData>
        </a:graphic>
      </p:graphicFrame>
      <p:graphicFrame>
        <p:nvGraphicFramePr>
          <p:cNvPr id="14" name="Object 13">
            <a:extLst>
              <a:ext uri="{FF2B5EF4-FFF2-40B4-BE49-F238E27FC236}">
                <a16:creationId xmlns:a16="http://schemas.microsoft.com/office/drawing/2014/main" id="{1D671A4C-8A34-4695-ABF4-D3FA28355A1A}"/>
              </a:ext>
            </a:extLst>
          </p:cNvPr>
          <p:cNvGraphicFramePr>
            <a:graphicFrameLocks noChangeAspect="1"/>
          </p:cNvGraphicFramePr>
          <p:nvPr>
            <p:extLst>
              <p:ext uri="{D42A27DB-BD31-4B8C-83A1-F6EECF244321}">
                <p14:modId xmlns:p14="http://schemas.microsoft.com/office/powerpoint/2010/main" val="2360354048"/>
              </p:ext>
            </p:extLst>
          </p:nvPr>
        </p:nvGraphicFramePr>
        <p:xfrm>
          <a:off x="1546575" y="5317418"/>
          <a:ext cx="3159125" cy="1189038"/>
        </p:xfrm>
        <a:graphic>
          <a:graphicData uri="http://schemas.openxmlformats.org/presentationml/2006/ole">
            <mc:AlternateContent xmlns:mc="http://schemas.openxmlformats.org/markup-compatibility/2006">
              <mc:Choice xmlns:v="urn:schemas-microsoft-com:vml" Requires="v">
                <p:oleObj name="Equation" r:id="rId11" imgW="1587240" imgH="596880" progId="Equation.DSMT4">
                  <p:embed/>
                </p:oleObj>
              </mc:Choice>
              <mc:Fallback>
                <p:oleObj name="Equation" r:id="rId11" imgW="1587240" imgH="596880" progId="Equation.DSMT4">
                  <p:embed/>
                  <p:pic>
                    <p:nvPicPr>
                      <p:cNvPr id="9" name="Object 8">
                        <a:extLst>
                          <a:ext uri="{FF2B5EF4-FFF2-40B4-BE49-F238E27FC236}">
                            <a16:creationId xmlns:a16="http://schemas.microsoft.com/office/drawing/2014/main" id="{E7F1ECDC-4A85-4AAD-8A33-A0DB1AA40CCC}"/>
                          </a:ext>
                        </a:extLst>
                      </p:cNvPr>
                      <p:cNvPicPr/>
                      <p:nvPr/>
                    </p:nvPicPr>
                    <p:blipFill>
                      <a:blip r:embed="rId12"/>
                      <a:stretch>
                        <a:fillRect/>
                      </a:stretch>
                    </p:blipFill>
                    <p:spPr>
                      <a:xfrm>
                        <a:off x="1546575" y="5317418"/>
                        <a:ext cx="3159125" cy="1189038"/>
                      </a:xfrm>
                      <a:prstGeom prst="rect">
                        <a:avLst/>
                      </a:prstGeom>
                    </p:spPr>
                  </p:pic>
                </p:oleObj>
              </mc:Fallback>
            </mc:AlternateContent>
          </a:graphicData>
        </a:graphic>
      </p:graphicFrame>
      <p:graphicFrame>
        <p:nvGraphicFramePr>
          <p:cNvPr id="15" name="Object 14">
            <a:extLst>
              <a:ext uri="{FF2B5EF4-FFF2-40B4-BE49-F238E27FC236}">
                <a16:creationId xmlns:a16="http://schemas.microsoft.com/office/drawing/2014/main" id="{46EB7626-FA09-4C18-A809-068CFEA88C7A}"/>
              </a:ext>
            </a:extLst>
          </p:cNvPr>
          <p:cNvGraphicFramePr>
            <a:graphicFrameLocks noChangeAspect="1"/>
          </p:cNvGraphicFramePr>
          <p:nvPr>
            <p:extLst>
              <p:ext uri="{D42A27DB-BD31-4B8C-83A1-F6EECF244321}">
                <p14:modId xmlns:p14="http://schemas.microsoft.com/office/powerpoint/2010/main" val="3346725399"/>
              </p:ext>
            </p:extLst>
          </p:nvPr>
        </p:nvGraphicFramePr>
        <p:xfrm>
          <a:off x="5000800" y="5317418"/>
          <a:ext cx="1543050" cy="1189038"/>
        </p:xfrm>
        <a:graphic>
          <a:graphicData uri="http://schemas.openxmlformats.org/presentationml/2006/ole">
            <mc:AlternateContent xmlns:mc="http://schemas.openxmlformats.org/markup-compatibility/2006">
              <mc:Choice xmlns:v="urn:schemas-microsoft-com:vml" Requires="v">
                <p:oleObj name="Equation" r:id="rId13" imgW="774360" imgH="596880" progId="Equation.DSMT4">
                  <p:embed/>
                </p:oleObj>
              </mc:Choice>
              <mc:Fallback>
                <p:oleObj name="Equation" r:id="rId13" imgW="774360" imgH="596880" progId="Equation.DSMT4">
                  <p:embed/>
                  <p:pic>
                    <p:nvPicPr>
                      <p:cNvPr id="14" name="Object 13">
                        <a:extLst>
                          <a:ext uri="{FF2B5EF4-FFF2-40B4-BE49-F238E27FC236}">
                            <a16:creationId xmlns:a16="http://schemas.microsoft.com/office/drawing/2014/main" id="{1D671A4C-8A34-4695-ABF4-D3FA28355A1A}"/>
                          </a:ext>
                        </a:extLst>
                      </p:cNvPr>
                      <p:cNvPicPr/>
                      <p:nvPr/>
                    </p:nvPicPr>
                    <p:blipFill>
                      <a:blip r:embed="rId14"/>
                      <a:stretch>
                        <a:fillRect/>
                      </a:stretch>
                    </p:blipFill>
                    <p:spPr>
                      <a:xfrm>
                        <a:off x="5000800" y="5317418"/>
                        <a:ext cx="1543050" cy="1189038"/>
                      </a:xfrm>
                      <a:prstGeom prst="rect">
                        <a:avLst/>
                      </a:prstGeom>
                    </p:spPr>
                  </p:pic>
                </p:oleObj>
              </mc:Fallback>
            </mc:AlternateContent>
          </a:graphicData>
        </a:graphic>
      </p:graphicFrame>
      <p:pic>
        <p:nvPicPr>
          <p:cNvPr id="16" name="Audio 15">
            <a:hlinkClick r:id="" action="ppaction://media"/>
            <a:extLst>
              <a:ext uri="{FF2B5EF4-FFF2-40B4-BE49-F238E27FC236}">
                <a16:creationId xmlns:a16="http://schemas.microsoft.com/office/drawing/2014/main" id="{8668E594-EF09-4784-A7E9-7C40BAFFCBB4}"/>
              </a:ext>
            </a:extLst>
          </p:cNvPr>
          <p:cNvPicPr>
            <a:picLocks noChangeAspect="1"/>
          </p:cNvPicPr>
          <p:nvPr>
            <a:audioFile r:link="rId3"/>
            <p:extLst>
              <p:ext uri="{DAA4B4D4-6D71-4841-9C94-3DE7FCFB9230}">
                <p14:media xmlns:p14="http://schemas.microsoft.com/office/powerpoint/2010/main" r:embed="rId2"/>
              </p:ext>
            </p:extLst>
          </p:nvPr>
        </p:nvPicPr>
        <p:blipFill>
          <a:blip r:embed="rId1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4280057515"/>
      </p:ext>
    </p:extLst>
  </p:cSld>
  <p:clrMapOvr>
    <a:masterClrMapping/>
  </p:clrMapOvr>
  <mc:AlternateContent xmlns:mc="http://schemas.openxmlformats.org/markup-compatibility/2006">
    <mc:Choice xmlns:p14="http://schemas.microsoft.com/office/powerpoint/2010/main" Requires="p14">
      <p:transition spd="slow" p14:dur="2000" advTm="83703"/>
    </mc:Choice>
    <mc:Fallback>
      <p:transition spd="slow" advTm="837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8" end="8"/>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7" fill="hold" display="0">
                  <p:stCondLst>
                    <p:cond delay="indefinite"/>
                  </p:stCondLst>
                  <p:endCondLst>
                    <p:cond evt="onStopAudio" delay="0">
                      <p:tgtEl>
                        <p:sldTgt/>
                      </p:tgtEl>
                    </p:cond>
                  </p:endCondLst>
                </p:cTn>
                <p:tgtEl>
                  <p:spTgt spid="16"/>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Vector representation of a plane</a:t>
            </a:r>
            <a:endParaRPr lang="en-CA" b="1" dirty="0"/>
          </a:p>
        </p:txBody>
      </p:sp>
      <p:sp>
        <p:nvSpPr>
          <p:cNvPr id="3" name="Content Placeholder 2"/>
          <p:cNvSpPr>
            <a:spLocks noGrp="1"/>
          </p:cNvSpPr>
          <p:nvPr>
            <p:ph idx="1"/>
          </p:nvPr>
        </p:nvSpPr>
        <p:spPr>
          <a:xfrm>
            <a:off x="457200" y="1600200"/>
            <a:ext cx="8032044" cy="4525963"/>
          </a:xfrm>
        </p:spPr>
        <p:txBody>
          <a:bodyPr/>
          <a:lstStyle/>
          <a:p>
            <a:r>
              <a:rPr lang="en-US" dirty="0"/>
              <a:t>We now have a representation of the plane:</a:t>
            </a:r>
          </a:p>
          <a:p>
            <a:endParaRPr lang="en-US" dirty="0"/>
          </a:p>
          <a:p>
            <a:endParaRPr lang="en-US" dirty="0"/>
          </a:p>
          <a:p>
            <a:endParaRPr lang="en-US" dirty="0"/>
          </a:p>
          <a:p>
            <a:pPr lvl="1"/>
            <a:r>
              <a:rPr lang="en-US" dirty="0"/>
              <a:t>However, </a:t>
            </a:r>
            <a:r>
              <a:rPr lang="en-US" b="1" dirty="0"/>
              <a:t>u</a:t>
            </a:r>
            <a:r>
              <a:rPr lang="en-US" dirty="0"/>
              <a:t> is not perpendicular to that plane</a:t>
            </a:r>
          </a:p>
          <a:p>
            <a:pPr lvl="2"/>
            <a:r>
              <a:rPr lang="en-US" dirty="0"/>
              <a:t>We must subtract from </a:t>
            </a:r>
            <a:r>
              <a:rPr lang="en-US" b="1" dirty="0"/>
              <a:t>u</a:t>
            </a:r>
            <a:r>
              <a:rPr lang="en-US" dirty="0"/>
              <a:t> the projection onto both       and  </a:t>
            </a:r>
          </a:p>
          <a:p>
            <a:pPr lvl="1"/>
            <a:endParaRPr lang="en-US" dirty="0"/>
          </a:p>
          <a:p>
            <a:pPr lvl="1"/>
            <a:endParaRPr lang="en-US" dirty="0"/>
          </a:p>
          <a:p>
            <a:pPr lvl="1"/>
            <a:endParaRPr lang="en-US" dirty="0"/>
          </a:p>
          <a:p>
            <a:pPr lvl="1"/>
            <a:endParaRPr lang="en-US" dirty="0"/>
          </a:p>
        </p:txBody>
      </p:sp>
      <p:sp>
        <p:nvSpPr>
          <p:cNvPr id="4" name="Footer Placeholder 3"/>
          <p:cNvSpPr>
            <a:spLocks noGrp="1"/>
          </p:cNvSpPr>
          <p:nvPr>
            <p:ph type="ftr" sz="quarter" idx="11"/>
          </p:nvPr>
        </p:nvSpPr>
        <p:spPr/>
        <p:txBody>
          <a:bodyPr/>
          <a:lstStyle/>
          <a:p>
            <a:r>
              <a:rPr lang="en-US"/>
              <a:t>The vector representation of a plane</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pPr/>
              <a:t>7</a:t>
            </a:fld>
            <a:endParaRPr lang="en-CA"/>
          </a:p>
        </p:txBody>
      </p:sp>
      <p:graphicFrame>
        <p:nvGraphicFramePr>
          <p:cNvPr id="5" name="Object 4">
            <a:extLst>
              <a:ext uri="{FF2B5EF4-FFF2-40B4-BE49-F238E27FC236}">
                <a16:creationId xmlns:a16="http://schemas.microsoft.com/office/drawing/2014/main" id="{278034DD-063C-4B87-8F83-3E78A5F4C144}"/>
              </a:ext>
            </a:extLst>
          </p:cNvPr>
          <p:cNvGraphicFramePr>
            <a:graphicFrameLocks noChangeAspect="1"/>
          </p:cNvGraphicFramePr>
          <p:nvPr>
            <p:extLst>
              <p:ext uri="{D42A27DB-BD31-4B8C-83A1-F6EECF244321}">
                <p14:modId xmlns:p14="http://schemas.microsoft.com/office/powerpoint/2010/main" val="3733756481"/>
              </p:ext>
            </p:extLst>
          </p:nvPr>
        </p:nvGraphicFramePr>
        <p:xfrm>
          <a:off x="2970213" y="2028825"/>
          <a:ext cx="3008312" cy="1079500"/>
        </p:xfrm>
        <a:graphic>
          <a:graphicData uri="http://schemas.openxmlformats.org/presentationml/2006/ole">
            <mc:AlternateContent xmlns:mc="http://schemas.openxmlformats.org/markup-compatibility/2006">
              <mc:Choice xmlns:v="urn:schemas-microsoft-com:vml" Requires="v">
                <p:oleObj name="Equation" r:id="rId5" imgW="1663560" imgH="596880" progId="Equation.DSMT4">
                  <p:embed/>
                </p:oleObj>
              </mc:Choice>
              <mc:Fallback>
                <p:oleObj name="Equation" r:id="rId5" imgW="1663560" imgH="596880" progId="Equation.DSMT4">
                  <p:embed/>
                  <p:pic>
                    <p:nvPicPr>
                      <p:cNvPr id="5" name="Object 4">
                        <a:extLst>
                          <a:ext uri="{FF2B5EF4-FFF2-40B4-BE49-F238E27FC236}">
                            <a16:creationId xmlns:a16="http://schemas.microsoft.com/office/drawing/2014/main" id="{278034DD-063C-4B87-8F83-3E78A5F4C144}"/>
                          </a:ext>
                        </a:extLst>
                      </p:cNvPr>
                      <p:cNvPicPr/>
                      <p:nvPr/>
                    </p:nvPicPr>
                    <p:blipFill>
                      <a:blip r:embed="rId6"/>
                      <a:stretch>
                        <a:fillRect/>
                      </a:stretch>
                    </p:blipFill>
                    <p:spPr>
                      <a:xfrm>
                        <a:off x="2970213" y="2028825"/>
                        <a:ext cx="3008312" cy="1079500"/>
                      </a:xfrm>
                      <a:prstGeom prst="rect">
                        <a:avLst/>
                      </a:prstGeom>
                    </p:spPr>
                  </p:pic>
                </p:oleObj>
              </mc:Fallback>
            </mc:AlternateContent>
          </a:graphicData>
        </a:graphic>
      </p:graphicFrame>
      <p:graphicFrame>
        <p:nvGraphicFramePr>
          <p:cNvPr id="9" name="Object 8">
            <a:extLst>
              <a:ext uri="{FF2B5EF4-FFF2-40B4-BE49-F238E27FC236}">
                <a16:creationId xmlns:a16="http://schemas.microsoft.com/office/drawing/2014/main" id="{E7F1ECDC-4A85-4AAD-8A33-A0DB1AA40CCC}"/>
              </a:ext>
            </a:extLst>
          </p:cNvPr>
          <p:cNvGraphicFramePr>
            <a:graphicFrameLocks noChangeAspect="1"/>
          </p:cNvGraphicFramePr>
          <p:nvPr>
            <p:extLst>
              <p:ext uri="{D42A27DB-BD31-4B8C-83A1-F6EECF244321}">
                <p14:modId xmlns:p14="http://schemas.microsoft.com/office/powerpoint/2010/main" val="2571447650"/>
              </p:ext>
            </p:extLst>
          </p:nvPr>
        </p:nvGraphicFramePr>
        <p:xfrm>
          <a:off x="7117999" y="3628319"/>
          <a:ext cx="301625" cy="379412"/>
        </p:xfrm>
        <a:graphic>
          <a:graphicData uri="http://schemas.openxmlformats.org/presentationml/2006/ole">
            <mc:AlternateContent xmlns:mc="http://schemas.openxmlformats.org/markup-compatibility/2006">
              <mc:Choice xmlns:v="urn:schemas-microsoft-com:vml" Requires="v">
                <p:oleObj name="Equation" r:id="rId7" imgW="152280" imgH="190440" progId="Equation.DSMT4">
                  <p:embed/>
                </p:oleObj>
              </mc:Choice>
              <mc:Fallback>
                <p:oleObj name="Equation" r:id="rId7" imgW="152280" imgH="190440" progId="Equation.DSMT4">
                  <p:embed/>
                  <p:pic>
                    <p:nvPicPr>
                      <p:cNvPr id="9" name="Object 8">
                        <a:extLst>
                          <a:ext uri="{FF2B5EF4-FFF2-40B4-BE49-F238E27FC236}">
                            <a16:creationId xmlns:a16="http://schemas.microsoft.com/office/drawing/2014/main" id="{E7F1ECDC-4A85-4AAD-8A33-A0DB1AA40CCC}"/>
                          </a:ext>
                        </a:extLst>
                      </p:cNvPr>
                      <p:cNvPicPr/>
                      <p:nvPr/>
                    </p:nvPicPr>
                    <p:blipFill>
                      <a:blip r:embed="rId8"/>
                      <a:stretch>
                        <a:fillRect/>
                      </a:stretch>
                    </p:blipFill>
                    <p:spPr>
                      <a:xfrm>
                        <a:off x="7117999" y="3628319"/>
                        <a:ext cx="301625" cy="379412"/>
                      </a:xfrm>
                      <a:prstGeom prst="rect">
                        <a:avLst/>
                      </a:prstGeom>
                    </p:spPr>
                  </p:pic>
                </p:oleObj>
              </mc:Fallback>
            </mc:AlternateContent>
          </a:graphicData>
        </a:graphic>
      </p:graphicFrame>
      <p:graphicFrame>
        <p:nvGraphicFramePr>
          <p:cNvPr id="14" name="Object 13">
            <a:extLst>
              <a:ext uri="{FF2B5EF4-FFF2-40B4-BE49-F238E27FC236}">
                <a16:creationId xmlns:a16="http://schemas.microsoft.com/office/drawing/2014/main" id="{1D671A4C-8A34-4695-ABF4-D3FA28355A1A}"/>
              </a:ext>
            </a:extLst>
          </p:cNvPr>
          <p:cNvGraphicFramePr>
            <a:graphicFrameLocks noChangeAspect="1"/>
          </p:cNvGraphicFramePr>
          <p:nvPr>
            <p:extLst>
              <p:ext uri="{D42A27DB-BD31-4B8C-83A1-F6EECF244321}">
                <p14:modId xmlns:p14="http://schemas.microsoft.com/office/powerpoint/2010/main" val="2474334244"/>
              </p:ext>
            </p:extLst>
          </p:nvPr>
        </p:nvGraphicFramePr>
        <p:xfrm>
          <a:off x="2968625" y="4164013"/>
          <a:ext cx="3208338" cy="1189037"/>
        </p:xfrm>
        <a:graphic>
          <a:graphicData uri="http://schemas.openxmlformats.org/presentationml/2006/ole">
            <mc:AlternateContent xmlns:mc="http://schemas.openxmlformats.org/markup-compatibility/2006">
              <mc:Choice xmlns:v="urn:schemas-microsoft-com:vml" Requires="v">
                <p:oleObj name="Equation" r:id="rId9" imgW="1612800" imgH="596880" progId="Equation.DSMT4">
                  <p:embed/>
                </p:oleObj>
              </mc:Choice>
              <mc:Fallback>
                <p:oleObj name="Equation" r:id="rId9" imgW="1612800" imgH="596880" progId="Equation.DSMT4">
                  <p:embed/>
                  <p:pic>
                    <p:nvPicPr>
                      <p:cNvPr id="14" name="Object 13">
                        <a:extLst>
                          <a:ext uri="{FF2B5EF4-FFF2-40B4-BE49-F238E27FC236}">
                            <a16:creationId xmlns:a16="http://schemas.microsoft.com/office/drawing/2014/main" id="{1D671A4C-8A34-4695-ABF4-D3FA28355A1A}"/>
                          </a:ext>
                        </a:extLst>
                      </p:cNvPr>
                      <p:cNvPicPr/>
                      <p:nvPr/>
                    </p:nvPicPr>
                    <p:blipFill>
                      <a:blip r:embed="rId10"/>
                      <a:stretch>
                        <a:fillRect/>
                      </a:stretch>
                    </p:blipFill>
                    <p:spPr>
                      <a:xfrm>
                        <a:off x="2968625" y="4164013"/>
                        <a:ext cx="3208338" cy="1189037"/>
                      </a:xfrm>
                      <a:prstGeom prst="rect">
                        <a:avLst/>
                      </a:prstGeom>
                    </p:spPr>
                  </p:pic>
                </p:oleObj>
              </mc:Fallback>
            </mc:AlternateContent>
          </a:graphicData>
        </a:graphic>
      </p:graphicFrame>
      <p:graphicFrame>
        <p:nvGraphicFramePr>
          <p:cNvPr id="12" name="Object 11">
            <a:extLst>
              <a:ext uri="{FF2B5EF4-FFF2-40B4-BE49-F238E27FC236}">
                <a16:creationId xmlns:a16="http://schemas.microsoft.com/office/drawing/2014/main" id="{7D4427A3-F1C2-4BE8-95C0-1B510594B9F3}"/>
              </a:ext>
            </a:extLst>
          </p:cNvPr>
          <p:cNvGraphicFramePr>
            <a:graphicFrameLocks noChangeAspect="1"/>
          </p:cNvGraphicFramePr>
          <p:nvPr>
            <p:extLst>
              <p:ext uri="{D42A27DB-BD31-4B8C-83A1-F6EECF244321}">
                <p14:modId xmlns:p14="http://schemas.microsoft.com/office/powerpoint/2010/main" val="458508122"/>
              </p:ext>
            </p:extLst>
          </p:nvPr>
        </p:nvGraphicFramePr>
        <p:xfrm>
          <a:off x="7922330" y="3628319"/>
          <a:ext cx="327025" cy="379413"/>
        </p:xfrm>
        <a:graphic>
          <a:graphicData uri="http://schemas.openxmlformats.org/presentationml/2006/ole">
            <mc:AlternateContent xmlns:mc="http://schemas.openxmlformats.org/markup-compatibility/2006">
              <mc:Choice xmlns:v="urn:schemas-microsoft-com:vml" Requires="v">
                <p:oleObj name="Equation" r:id="rId11" imgW="164880" imgH="190440" progId="Equation.DSMT4">
                  <p:embed/>
                </p:oleObj>
              </mc:Choice>
              <mc:Fallback>
                <p:oleObj name="Equation" r:id="rId11" imgW="164880" imgH="190440" progId="Equation.DSMT4">
                  <p:embed/>
                  <p:pic>
                    <p:nvPicPr>
                      <p:cNvPr id="9" name="Object 8">
                        <a:extLst>
                          <a:ext uri="{FF2B5EF4-FFF2-40B4-BE49-F238E27FC236}">
                            <a16:creationId xmlns:a16="http://schemas.microsoft.com/office/drawing/2014/main" id="{E7F1ECDC-4A85-4AAD-8A33-A0DB1AA40CCC}"/>
                          </a:ext>
                        </a:extLst>
                      </p:cNvPr>
                      <p:cNvPicPr/>
                      <p:nvPr/>
                    </p:nvPicPr>
                    <p:blipFill>
                      <a:blip r:embed="rId12"/>
                      <a:stretch>
                        <a:fillRect/>
                      </a:stretch>
                    </p:blipFill>
                    <p:spPr>
                      <a:xfrm>
                        <a:off x="7922330" y="3628319"/>
                        <a:ext cx="327025" cy="379413"/>
                      </a:xfrm>
                      <a:prstGeom prst="rect">
                        <a:avLst/>
                      </a:prstGeom>
                    </p:spPr>
                  </p:pic>
                </p:oleObj>
              </mc:Fallback>
            </mc:AlternateContent>
          </a:graphicData>
        </a:graphic>
      </p:graphicFrame>
      <p:graphicFrame>
        <p:nvGraphicFramePr>
          <p:cNvPr id="16" name="Object 15">
            <a:extLst>
              <a:ext uri="{FF2B5EF4-FFF2-40B4-BE49-F238E27FC236}">
                <a16:creationId xmlns:a16="http://schemas.microsoft.com/office/drawing/2014/main" id="{61115DC6-0357-4AEB-AB83-4B4B71519780}"/>
              </a:ext>
            </a:extLst>
          </p:cNvPr>
          <p:cNvGraphicFramePr>
            <a:graphicFrameLocks noChangeAspect="1"/>
          </p:cNvGraphicFramePr>
          <p:nvPr>
            <p:extLst>
              <p:ext uri="{D42A27DB-BD31-4B8C-83A1-F6EECF244321}">
                <p14:modId xmlns:p14="http://schemas.microsoft.com/office/powerpoint/2010/main" val="1493314452"/>
              </p:ext>
            </p:extLst>
          </p:nvPr>
        </p:nvGraphicFramePr>
        <p:xfrm>
          <a:off x="2811814" y="5500688"/>
          <a:ext cx="3159125" cy="1189037"/>
        </p:xfrm>
        <a:graphic>
          <a:graphicData uri="http://schemas.openxmlformats.org/presentationml/2006/ole">
            <mc:AlternateContent xmlns:mc="http://schemas.openxmlformats.org/markup-compatibility/2006">
              <mc:Choice xmlns:v="urn:schemas-microsoft-com:vml" Requires="v">
                <p:oleObj name="Equation" r:id="rId13" imgW="1587240" imgH="596880" progId="Equation.DSMT4">
                  <p:embed/>
                </p:oleObj>
              </mc:Choice>
              <mc:Fallback>
                <p:oleObj name="Equation" r:id="rId13" imgW="1587240" imgH="596880" progId="Equation.DSMT4">
                  <p:embed/>
                  <p:pic>
                    <p:nvPicPr>
                      <p:cNvPr id="14" name="Object 13">
                        <a:extLst>
                          <a:ext uri="{FF2B5EF4-FFF2-40B4-BE49-F238E27FC236}">
                            <a16:creationId xmlns:a16="http://schemas.microsoft.com/office/drawing/2014/main" id="{1D671A4C-8A34-4695-ABF4-D3FA28355A1A}"/>
                          </a:ext>
                        </a:extLst>
                      </p:cNvPr>
                      <p:cNvPicPr/>
                      <p:nvPr/>
                    </p:nvPicPr>
                    <p:blipFill>
                      <a:blip r:embed="rId14"/>
                      <a:stretch>
                        <a:fillRect/>
                      </a:stretch>
                    </p:blipFill>
                    <p:spPr>
                      <a:xfrm>
                        <a:off x="2811814" y="5500688"/>
                        <a:ext cx="3159125" cy="1189037"/>
                      </a:xfrm>
                      <a:prstGeom prst="rect">
                        <a:avLst/>
                      </a:prstGeom>
                    </p:spPr>
                  </p:pic>
                </p:oleObj>
              </mc:Fallback>
            </mc:AlternateContent>
          </a:graphicData>
        </a:graphic>
      </p:graphicFrame>
      <p:pic>
        <p:nvPicPr>
          <p:cNvPr id="8" name="Audio 7">
            <a:hlinkClick r:id="" action="ppaction://media"/>
            <a:extLst>
              <a:ext uri="{FF2B5EF4-FFF2-40B4-BE49-F238E27FC236}">
                <a16:creationId xmlns:a16="http://schemas.microsoft.com/office/drawing/2014/main" id="{24DD88D0-87C6-4B0A-97C9-DBE30C3BCF92}"/>
              </a:ext>
            </a:extLst>
          </p:cNvPr>
          <p:cNvPicPr>
            <a:picLocks noChangeAspect="1"/>
          </p:cNvPicPr>
          <p:nvPr>
            <a:audioFile r:link="rId3"/>
            <p:extLst>
              <p:ext uri="{DAA4B4D4-6D71-4841-9C94-3DE7FCFB9230}">
                <p14:media xmlns:p14="http://schemas.microsoft.com/office/powerpoint/2010/main" r:embed="rId2"/>
              </p:ext>
            </p:extLst>
          </p:nvPr>
        </p:nvPicPr>
        <p:blipFill>
          <a:blip r:embed="rId1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3504534598"/>
      </p:ext>
    </p:extLst>
  </p:cSld>
  <p:clrMapOvr>
    <a:masterClrMapping/>
  </p:clrMapOvr>
  <mc:AlternateContent xmlns:mc="http://schemas.openxmlformats.org/markup-compatibility/2006">
    <mc:Choice xmlns:p14="http://schemas.microsoft.com/office/powerpoint/2010/main" Requires="p14">
      <p:transition spd="slow" p14:dur="2000" advTm="34935"/>
    </mc:Choice>
    <mc:Fallback>
      <p:transition spd="slow" advTm="349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5" fill="hold" display="0">
                  <p:stCondLst>
                    <p:cond delay="indefinite"/>
                  </p:stCondLst>
                  <p:endCondLst>
                    <p:cond evt="onStopAudio" delay="0">
                      <p:tgtEl>
                        <p:sldTgt/>
                      </p:tgtEl>
                    </p:cond>
                  </p:endCondLst>
                </p:cTn>
                <p:tgtEl>
                  <p:spTgt spid="8"/>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Vector representation of a plane</a:t>
            </a:r>
            <a:endParaRPr lang="en-CA" b="1" dirty="0"/>
          </a:p>
        </p:txBody>
      </p:sp>
      <p:sp>
        <p:nvSpPr>
          <p:cNvPr id="3" name="Content Placeholder 2"/>
          <p:cNvSpPr>
            <a:spLocks noGrp="1"/>
          </p:cNvSpPr>
          <p:nvPr>
            <p:ph idx="1"/>
          </p:nvPr>
        </p:nvSpPr>
        <p:spPr>
          <a:xfrm>
            <a:off x="457200" y="1600200"/>
            <a:ext cx="8032044" cy="4525963"/>
          </a:xfrm>
        </p:spPr>
        <p:txBody>
          <a:bodyPr/>
          <a:lstStyle/>
          <a:p>
            <a:r>
              <a:rPr lang="en-US" dirty="0"/>
              <a:t>Thus, an ideal representation of the plane is:</a:t>
            </a:r>
          </a:p>
          <a:p>
            <a:endParaRPr lang="en-US" dirty="0"/>
          </a:p>
          <a:p>
            <a:endParaRPr lang="en-US" dirty="0"/>
          </a:p>
          <a:p>
            <a:endParaRPr lang="en-US" dirty="0"/>
          </a:p>
          <a:p>
            <a:r>
              <a:rPr lang="en-US" dirty="0"/>
              <a:t>The shortest distance to the plane from the origin is</a:t>
            </a:r>
          </a:p>
          <a:p>
            <a:endParaRPr lang="en-US" dirty="0"/>
          </a:p>
          <a:p>
            <a:endParaRPr lang="en-US" dirty="0"/>
          </a:p>
          <a:p>
            <a:endParaRPr lang="en-US" dirty="0"/>
          </a:p>
          <a:p>
            <a:pPr lvl="1"/>
            <a:endParaRPr lang="en-US" dirty="0"/>
          </a:p>
        </p:txBody>
      </p:sp>
      <p:sp>
        <p:nvSpPr>
          <p:cNvPr id="4" name="Footer Placeholder 3"/>
          <p:cNvSpPr>
            <a:spLocks noGrp="1"/>
          </p:cNvSpPr>
          <p:nvPr>
            <p:ph type="ftr" sz="quarter" idx="11"/>
          </p:nvPr>
        </p:nvSpPr>
        <p:spPr/>
        <p:txBody>
          <a:bodyPr/>
          <a:lstStyle/>
          <a:p>
            <a:r>
              <a:rPr lang="en-US"/>
              <a:t>The vector representation of a plane</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pPr/>
              <a:t>8</a:t>
            </a:fld>
            <a:endParaRPr lang="en-CA"/>
          </a:p>
        </p:txBody>
      </p:sp>
      <p:graphicFrame>
        <p:nvGraphicFramePr>
          <p:cNvPr id="5" name="Object 4">
            <a:extLst>
              <a:ext uri="{FF2B5EF4-FFF2-40B4-BE49-F238E27FC236}">
                <a16:creationId xmlns:a16="http://schemas.microsoft.com/office/drawing/2014/main" id="{278034DD-063C-4B87-8F83-3E78A5F4C144}"/>
              </a:ext>
            </a:extLst>
          </p:cNvPr>
          <p:cNvGraphicFramePr>
            <a:graphicFrameLocks noChangeAspect="1"/>
          </p:cNvGraphicFramePr>
          <p:nvPr>
            <p:extLst>
              <p:ext uri="{D42A27DB-BD31-4B8C-83A1-F6EECF244321}">
                <p14:modId xmlns:p14="http://schemas.microsoft.com/office/powerpoint/2010/main" val="1516762078"/>
              </p:ext>
            </p:extLst>
          </p:nvPr>
        </p:nvGraphicFramePr>
        <p:xfrm>
          <a:off x="2901950" y="2028825"/>
          <a:ext cx="3144838" cy="1079500"/>
        </p:xfrm>
        <a:graphic>
          <a:graphicData uri="http://schemas.openxmlformats.org/presentationml/2006/ole">
            <mc:AlternateContent xmlns:mc="http://schemas.openxmlformats.org/markup-compatibility/2006">
              <mc:Choice xmlns:v="urn:schemas-microsoft-com:vml" Requires="v">
                <p:oleObj name="Equation" r:id="rId5" imgW="1739880" imgH="596880" progId="Equation.DSMT4">
                  <p:embed/>
                </p:oleObj>
              </mc:Choice>
              <mc:Fallback>
                <p:oleObj name="Equation" r:id="rId5" imgW="1739880" imgH="596880" progId="Equation.DSMT4">
                  <p:embed/>
                  <p:pic>
                    <p:nvPicPr>
                      <p:cNvPr id="5" name="Object 4">
                        <a:extLst>
                          <a:ext uri="{FF2B5EF4-FFF2-40B4-BE49-F238E27FC236}">
                            <a16:creationId xmlns:a16="http://schemas.microsoft.com/office/drawing/2014/main" id="{278034DD-063C-4B87-8F83-3E78A5F4C144}"/>
                          </a:ext>
                        </a:extLst>
                      </p:cNvPr>
                      <p:cNvPicPr/>
                      <p:nvPr/>
                    </p:nvPicPr>
                    <p:blipFill>
                      <a:blip r:embed="rId6"/>
                      <a:stretch>
                        <a:fillRect/>
                      </a:stretch>
                    </p:blipFill>
                    <p:spPr>
                      <a:xfrm>
                        <a:off x="2901950" y="2028825"/>
                        <a:ext cx="3144838" cy="1079500"/>
                      </a:xfrm>
                      <a:prstGeom prst="rect">
                        <a:avLst/>
                      </a:prstGeom>
                    </p:spPr>
                  </p:pic>
                </p:oleObj>
              </mc:Fallback>
            </mc:AlternateContent>
          </a:graphicData>
        </a:graphic>
      </p:graphicFrame>
      <p:graphicFrame>
        <p:nvGraphicFramePr>
          <p:cNvPr id="13" name="Object 12">
            <a:extLst>
              <a:ext uri="{FF2B5EF4-FFF2-40B4-BE49-F238E27FC236}">
                <a16:creationId xmlns:a16="http://schemas.microsoft.com/office/drawing/2014/main" id="{2A8F9686-008C-4A8B-9ADE-CE72D35A5977}"/>
              </a:ext>
            </a:extLst>
          </p:cNvPr>
          <p:cNvGraphicFramePr>
            <a:graphicFrameLocks noChangeAspect="1"/>
          </p:cNvGraphicFramePr>
          <p:nvPr>
            <p:extLst>
              <p:ext uri="{D42A27DB-BD31-4B8C-83A1-F6EECF244321}">
                <p14:modId xmlns:p14="http://schemas.microsoft.com/office/powerpoint/2010/main" val="435479387"/>
              </p:ext>
            </p:extLst>
          </p:nvPr>
        </p:nvGraphicFramePr>
        <p:xfrm>
          <a:off x="3757643" y="3761367"/>
          <a:ext cx="1211898" cy="429578"/>
        </p:xfrm>
        <a:graphic>
          <a:graphicData uri="http://schemas.openxmlformats.org/presentationml/2006/ole">
            <mc:AlternateContent xmlns:mc="http://schemas.openxmlformats.org/markup-compatibility/2006">
              <mc:Choice xmlns:v="urn:schemas-microsoft-com:vml" Requires="v">
                <p:oleObj name="Equation" r:id="rId7" imgW="609480" imgH="215640" progId="Equation.DSMT4">
                  <p:embed/>
                </p:oleObj>
              </mc:Choice>
              <mc:Fallback>
                <p:oleObj name="Equation" r:id="rId7" imgW="609480" imgH="215640" progId="Equation.DSMT4">
                  <p:embed/>
                  <p:pic>
                    <p:nvPicPr>
                      <p:cNvPr id="5" name="Object 4">
                        <a:extLst>
                          <a:ext uri="{FF2B5EF4-FFF2-40B4-BE49-F238E27FC236}">
                            <a16:creationId xmlns:a16="http://schemas.microsoft.com/office/drawing/2014/main" id="{278034DD-063C-4B87-8F83-3E78A5F4C144}"/>
                          </a:ext>
                        </a:extLst>
                      </p:cNvPr>
                      <p:cNvPicPr/>
                      <p:nvPr/>
                    </p:nvPicPr>
                    <p:blipFill>
                      <a:blip r:embed="rId8"/>
                      <a:stretch>
                        <a:fillRect/>
                      </a:stretch>
                    </p:blipFill>
                    <p:spPr>
                      <a:xfrm>
                        <a:off x="3757643" y="3761367"/>
                        <a:ext cx="1211898" cy="429578"/>
                      </a:xfrm>
                      <a:prstGeom prst="rect">
                        <a:avLst/>
                      </a:prstGeom>
                    </p:spPr>
                  </p:pic>
                </p:oleObj>
              </mc:Fallback>
            </mc:AlternateContent>
          </a:graphicData>
        </a:graphic>
      </p:graphicFrame>
      <p:pic>
        <p:nvPicPr>
          <p:cNvPr id="8" name="Audio 7">
            <a:hlinkClick r:id="" action="ppaction://media"/>
            <a:extLst>
              <a:ext uri="{FF2B5EF4-FFF2-40B4-BE49-F238E27FC236}">
                <a16:creationId xmlns:a16="http://schemas.microsoft.com/office/drawing/2014/main" id="{E9291C14-F82A-4DB8-97C0-4C068FA13460}"/>
              </a:ext>
            </a:extLst>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4131823201"/>
      </p:ext>
    </p:extLst>
  </p:cSld>
  <p:clrMapOvr>
    <a:masterClrMapping/>
  </p:clrMapOvr>
  <mc:AlternateContent xmlns:mc="http://schemas.openxmlformats.org/markup-compatibility/2006">
    <mc:Choice xmlns:p14="http://schemas.microsoft.com/office/powerpoint/2010/main" Requires="p14">
      <p:transition spd="slow" p14:dur="2000" advTm="41206"/>
    </mc:Choice>
    <mc:Fallback>
      <p:transition spd="slow" advTm="412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3" fill="hold" display="0">
                  <p:stCondLst>
                    <p:cond delay="indefinite"/>
                  </p:stCondLst>
                  <p:endCondLst>
                    <p:cond evt="onStopAudio" delay="0">
                      <p:tgtEl>
                        <p:sldTgt/>
                      </p:tgtEl>
                    </p:cond>
                  </p:endCondLst>
                </p:cTn>
                <p:tgtEl>
                  <p:spTgt spid="8"/>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Point on the plane closest to a given point</a:t>
            </a:r>
            <a:endParaRPr lang="en-CA" b="1" dirty="0"/>
          </a:p>
        </p:txBody>
      </p:sp>
      <p:sp>
        <p:nvSpPr>
          <p:cNvPr id="3" name="Content Placeholder 2"/>
          <p:cNvSpPr>
            <a:spLocks noGrp="1"/>
          </p:cNvSpPr>
          <p:nvPr>
            <p:ph idx="1"/>
          </p:nvPr>
        </p:nvSpPr>
        <p:spPr>
          <a:xfrm>
            <a:off x="457200" y="1600200"/>
            <a:ext cx="8032044" cy="4525963"/>
          </a:xfrm>
        </p:spPr>
        <p:txBody>
          <a:bodyPr/>
          <a:lstStyle/>
          <a:p>
            <a:r>
              <a:rPr lang="en-US" dirty="0"/>
              <a:t>Now, given we have                                 ,</a:t>
            </a:r>
            <a:br>
              <a:rPr lang="en-US" dirty="0"/>
            </a:br>
            <a:r>
              <a:rPr lang="en-US" dirty="0"/>
              <a:t>	what is the point on this plane closest to a vector </a:t>
            </a:r>
            <a:r>
              <a:rPr lang="en-US" b="1" dirty="0"/>
              <a:t>w</a:t>
            </a:r>
            <a:r>
              <a:rPr lang="en-US" dirty="0"/>
              <a:t>?</a:t>
            </a:r>
          </a:p>
          <a:p>
            <a:pPr lvl="1"/>
            <a:r>
              <a:rPr lang="en-US" dirty="0"/>
              <a:t>Because         is already perpendicular to the plane,</a:t>
            </a:r>
            <a:br>
              <a:rPr lang="en-US" dirty="0"/>
            </a:br>
            <a:r>
              <a:rPr lang="en-US" dirty="0"/>
              <a:t>	all we need to is project </a:t>
            </a:r>
            <a:r>
              <a:rPr lang="en-US" b="1" dirty="0"/>
              <a:t>w</a:t>
            </a:r>
            <a:r>
              <a:rPr lang="en-US" dirty="0"/>
              <a:t> onto the two basis vectors:</a:t>
            </a:r>
          </a:p>
          <a:p>
            <a:pPr lvl="1"/>
            <a:endParaRPr lang="en-US" dirty="0"/>
          </a:p>
          <a:p>
            <a:pPr lvl="1"/>
            <a:endParaRPr lang="en-US" dirty="0"/>
          </a:p>
          <a:p>
            <a:r>
              <a:rPr lang="en-US" dirty="0"/>
              <a:t>This is a more difficult problem for an arbitrary vector representation </a:t>
            </a:r>
            <a:r>
              <a:rPr lang="en-US" b="1" dirty="0">
                <a:latin typeface="Times New Roman" panose="02020603050405020304" pitchFamily="18" charset="0"/>
              </a:rPr>
              <a:t>u </a:t>
            </a:r>
            <a:r>
              <a:rPr lang="en-US" dirty="0">
                <a:latin typeface="Times New Roman" panose="02020603050405020304" pitchFamily="18" charset="0"/>
              </a:rPr>
              <a:t>+ </a:t>
            </a:r>
            <a:r>
              <a:rPr lang="en-US" i="1" dirty="0">
                <a:latin typeface="Symbol" panose="05050102010706020507" pitchFamily="18" charset="2"/>
              </a:rPr>
              <a:t>a</a:t>
            </a:r>
            <a:r>
              <a:rPr lang="en-US" b="1" dirty="0">
                <a:latin typeface="Times New Roman" panose="02020603050405020304" pitchFamily="18" charset="0"/>
              </a:rPr>
              <a:t>v</a:t>
            </a:r>
            <a:r>
              <a:rPr lang="en-US" baseline="-25000" dirty="0">
                <a:latin typeface="Times New Roman" panose="02020603050405020304" pitchFamily="18" charset="0"/>
              </a:rPr>
              <a:t>1</a:t>
            </a:r>
            <a:r>
              <a:rPr lang="en-US" b="1" dirty="0">
                <a:latin typeface="Times New Roman" panose="02020603050405020304" pitchFamily="18" charset="0"/>
              </a:rPr>
              <a:t> </a:t>
            </a:r>
            <a:r>
              <a:rPr lang="en-US" dirty="0">
                <a:latin typeface="Times New Roman" panose="02020603050405020304" pitchFamily="18" charset="0"/>
              </a:rPr>
              <a:t>+ </a:t>
            </a:r>
            <a:r>
              <a:rPr lang="en-US" i="1" dirty="0">
                <a:latin typeface="Symbol" panose="05050102010706020507" pitchFamily="18" charset="2"/>
              </a:rPr>
              <a:t>b</a:t>
            </a:r>
            <a:r>
              <a:rPr lang="en-US" b="1" dirty="0">
                <a:latin typeface="Times New Roman" panose="02020603050405020304" pitchFamily="18" charset="0"/>
              </a:rPr>
              <a:t>v</a:t>
            </a:r>
            <a:r>
              <a:rPr lang="en-US" baseline="-25000" dirty="0">
                <a:latin typeface="Times New Roman" panose="02020603050405020304" pitchFamily="18" charset="0"/>
              </a:rPr>
              <a:t>2</a:t>
            </a:r>
            <a:endParaRPr lang="en-US" dirty="0">
              <a:latin typeface="Times New Roman" panose="02020603050405020304" pitchFamily="18" charset="0"/>
            </a:endParaRPr>
          </a:p>
        </p:txBody>
      </p:sp>
      <p:sp>
        <p:nvSpPr>
          <p:cNvPr id="4" name="Footer Placeholder 3"/>
          <p:cNvSpPr>
            <a:spLocks noGrp="1"/>
          </p:cNvSpPr>
          <p:nvPr>
            <p:ph type="ftr" sz="quarter" idx="11"/>
          </p:nvPr>
        </p:nvSpPr>
        <p:spPr/>
        <p:txBody>
          <a:bodyPr/>
          <a:lstStyle/>
          <a:p>
            <a:r>
              <a:rPr lang="en-US" dirty="0"/>
              <a:t>The vector representation of a plane</a:t>
            </a:r>
            <a:endParaRPr lang="en-CA" dirty="0"/>
          </a:p>
        </p:txBody>
      </p:sp>
      <p:sp>
        <p:nvSpPr>
          <p:cNvPr id="7" name="Slide Number Placeholder 6"/>
          <p:cNvSpPr>
            <a:spLocks noGrp="1"/>
          </p:cNvSpPr>
          <p:nvPr>
            <p:ph type="sldNum" sz="quarter" idx="12"/>
          </p:nvPr>
        </p:nvSpPr>
        <p:spPr/>
        <p:txBody>
          <a:bodyPr/>
          <a:lstStyle/>
          <a:p>
            <a:fld id="{42EF6DC8-DA9C-4533-8A40-BB00A2545AF8}" type="slidenum">
              <a:rPr lang="en-CA" smtClean="0"/>
              <a:pPr/>
              <a:t>9</a:t>
            </a:fld>
            <a:endParaRPr lang="en-CA"/>
          </a:p>
        </p:txBody>
      </p:sp>
      <p:graphicFrame>
        <p:nvGraphicFramePr>
          <p:cNvPr id="8" name="Object 7">
            <a:extLst>
              <a:ext uri="{FF2B5EF4-FFF2-40B4-BE49-F238E27FC236}">
                <a16:creationId xmlns:a16="http://schemas.microsoft.com/office/drawing/2014/main" id="{4F70489D-D649-4BAB-8041-C0497B044836}"/>
              </a:ext>
            </a:extLst>
          </p:cNvPr>
          <p:cNvGraphicFramePr>
            <a:graphicFrameLocks noChangeAspect="1"/>
          </p:cNvGraphicFramePr>
          <p:nvPr>
            <p:extLst>
              <p:ext uri="{D42A27DB-BD31-4B8C-83A1-F6EECF244321}">
                <p14:modId xmlns:p14="http://schemas.microsoft.com/office/powerpoint/2010/main" val="2057671302"/>
              </p:ext>
            </p:extLst>
          </p:nvPr>
        </p:nvGraphicFramePr>
        <p:xfrm>
          <a:off x="3303588" y="1611313"/>
          <a:ext cx="1960562" cy="458787"/>
        </p:xfrm>
        <a:graphic>
          <a:graphicData uri="http://schemas.openxmlformats.org/presentationml/2006/ole">
            <mc:AlternateContent xmlns:mc="http://schemas.openxmlformats.org/markup-compatibility/2006">
              <mc:Choice xmlns:v="urn:schemas-microsoft-com:vml" Requires="v">
                <p:oleObj name="Equation" r:id="rId5" imgW="812520" imgH="190440" progId="Equation.DSMT4">
                  <p:embed/>
                </p:oleObj>
              </mc:Choice>
              <mc:Fallback>
                <p:oleObj name="Equation" r:id="rId5" imgW="812520" imgH="190440" progId="Equation.DSMT4">
                  <p:embed/>
                  <p:pic>
                    <p:nvPicPr>
                      <p:cNvPr id="8" name="Object 7">
                        <a:extLst>
                          <a:ext uri="{FF2B5EF4-FFF2-40B4-BE49-F238E27FC236}">
                            <a16:creationId xmlns:a16="http://schemas.microsoft.com/office/drawing/2014/main" id="{4F70489D-D649-4BAB-8041-C0497B044836}"/>
                          </a:ext>
                        </a:extLst>
                      </p:cNvPr>
                      <p:cNvPicPr/>
                      <p:nvPr/>
                    </p:nvPicPr>
                    <p:blipFill>
                      <a:blip r:embed="rId6"/>
                      <a:stretch>
                        <a:fillRect/>
                      </a:stretch>
                    </p:blipFill>
                    <p:spPr>
                      <a:xfrm>
                        <a:off x="3303588" y="1611313"/>
                        <a:ext cx="1960562" cy="458787"/>
                      </a:xfrm>
                      <a:prstGeom prst="rect">
                        <a:avLst/>
                      </a:prstGeom>
                    </p:spPr>
                  </p:pic>
                </p:oleObj>
              </mc:Fallback>
            </mc:AlternateContent>
          </a:graphicData>
        </a:graphic>
      </p:graphicFrame>
      <p:graphicFrame>
        <p:nvGraphicFramePr>
          <p:cNvPr id="17" name="Object 16">
            <a:extLst>
              <a:ext uri="{FF2B5EF4-FFF2-40B4-BE49-F238E27FC236}">
                <a16:creationId xmlns:a16="http://schemas.microsoft.com/office/drawing/2014/main" id="{BE09728A-F951-4257-AC99-F7BDC78D7DC8}"/>
              </a:ext>
            </a:extLst>
          </p:cNvPr>
          <p:cNvGraphicFramePr>
            <a:graphicFrameLocks noChangeAspect="1"/>
          </p:cNvGraphicFramePr>
          <p:nvPr>
            <p:extLst>
              <p:ext uri="{D42A27DB-BD31-4B8C-83A1-F6EECF244321}">
                <p14:modId xmlns:p14="http://schemas.microsoft.com/office/powerpoint/2010/main" val="2892757684"/>
              </p:ext>
            </p:extLst>
          </p:nvPr>
        </p:nvGraphicFramePr>
        <p:xfrm>
          <a:off x="2936522" y="3047206"/>
          <a:ext cx="3073400" cy="473075"/>
        </p:xfrm>
        <a:graphic>
          <a:graphicData uri="http://schemas.openxmlformats.org/presentationml/2006/ole">
            <mc:AlternateContent xmlns:mc="http://schemas.openxmlformats.org/markup-compatibility/2006">
              <mc:Choice xmlns:v="urn:schemas-microsoft-com:vml" Requires="v">
                <p:oleObj name="Equation" r:id="rId7" imgW="1396800" imgH="215640" progId="Equation.DSMT4">
                  <p:embed/>
                </p:oleObj>
              </mc:Choice>
              <mc:Fallback>
                <p:oleObj name="Equation" r:id="rId7" imgW="1396800" imgH="215640" progId="Equation.DSMT4">
                  <p:embed/>
                  <p:pic>
                    <p:nvPicPr>
                      <p:cNvPr id="17" name="Object 16">
                        <a:extLst>
                          <a:ext uri="{FF2B5EF4-FFF2-40B4-BE49-F238E27FC236}">
                            <a16:creationId xmlns:a16="http://schemas.microsoft.com/office/drawing/2014/main" id="{BE09728A-F951-4257-AC99-F7BDC78D7DC8}"/>
                          </a:ext>
                        </a:extLst>
                      </p:cNvPr>
                      <p:cNvPicPr/>
                      <p:nvPr/>
                    </p:nvPicPr>
                    <p:blipFill>
                      <a:blip r:embed="rId8"/>
                      <a:stretch>
                        <a:fillRect/>
                      </a:stretch>
                    </p:blipFill>
                    <p:spPr>
                      <a:xfrm>
                        <a:off x="2936522" y="3047206"/>
                        <a:ext cx="3073400" cy="473075"/>
                      </a:xfrm>
                      <a:prstGeom prst="rect">
                        <a:avLst/>
                      </a:prstGeom>
                    </p:spPr>
                  </p:pic>
                </p:oleObj>
              </mc:Fallback>
            </mc:AlternateContent>
          </a:graphicData>
        </a:graphic>
      </p:graphicFrame>
      <p:graphicFrame>
        <p:nvGraphicFramePr>
          <p:cNvPr id="18" name="Object 17">
            <a:extLst>
              <a:ext uri="{FF2B5EF4-FFF2-40B4-BE49-F238E27FC236}">
                <a16:creationId xmlns:a16="http://schemas.microsoft.com/office/drawing/2014/main" id="{343E3114-5F4E-4073-860F-4CA43FF71AA2}"/>
              </a:ext>
            </a:extLst>
          </p:cNvPr>
          <p:cNvGraphicFramePr>
            <a:graphicFrameLocks noChangeAspect="1"/>
          </p:cNvGraphicFramePr>
          <p:nvPr/>
        </p:nvGraphicFramePr>
        <p:xfrm>
          <a:off x="2275976" y="2343945"/>
          <a:ext cx="430212" cy="458787"/>
        </p:xfrm>
        <a:graphic>
          <a:graphicData uri="http://schemas.openxmlformats.org/presentationml/2006/ole">
            <mc:AlternateContent xmlns:mc="http://schemas.openxmlformats.org/markup-compatibility/2006">
              <mc:Choice xmlns:v="urn:schemas-microsoft-com:vml" Requires="v">
                <p:oleObj name="Equation" r:id="rId9" imgW="177480" imgH="190440" progId="Equation.DSMT4">
                  <p:embed/>
                </p:oleObj>
              </mc:Choice>
              <mc:Fallback>
                <p:oleObj name="Equation" r:id="rId9" imgW="177480" imgH="190440" progId="Equation.DSMT4">
                  <p:embed/>
                  <p:pic>
                    <p:nvPicPr>
                      <p:cNvPr id="18" name="Object 17">
                        <a:extLst>
                          <a:ext uri="{FF2B5EF4-FFF2-40B4-BE49-F238E27FC236}">
                            <a16:creationId xmlns:a16="http://schemas.microsoft.com/office/drawing/2014/main" id="{343E3114-5F4E-4073-860F-4CA43FF71AA2}"/>
                          </a:ext>
                        </a:extLst>
                      </p:cNvPr>
                      <p:cNvPicPr/>
                      <p:nvPr/>
                    </p:nvPicPr>
                    <p:blipFill>
                      <a:blip r:embed="rId10"/>
                      <a:stretch>
                        <a:fillRect/>
                      </a:stretch>
                    </p:blipFill>
                    <p:spPr>
                      <a:xfrm>
                        <a:off x="2275976" y="2343945"/>
                        <a:ext cx="430212" cy="458787"/>
                      </a:xfrm>
                      <a:prstGeom prst="rect">
                        <a:avLst/>
                      </a:prstGeom>
                    </p:spPr>
                  </p:pic>
                </p:oleObj>
              </mc:Fallback>
            </mc:AlternateContent>
          </a:graphicData>
        </a:graphic>
      </p:graphicFrame>
      <p:pic>
        <p:nvPicPr>
          <p:cNvPr id="5" name="Audio 4">
            <a:hlinkClick r:id="" action="ppaction://media"/>
            <a:extLst>
              <a:ext uri="{FF2B5EF4-FFF2-40B4-BE49-F238E27FC236}">
                <a16:creationId xmlns:a16="http://schemas.microsoft.com/office/drawing/2014/main" id="{2F5E3A06-5140-4A12-A382-D33F09D38E54}"/>
              </a:ext>
            </a:extLst>
          </p:cNvPr>
          <p:cNvPicPr>
            <a:picLocks noChangeAspect="1"/>
          </p:cNvPicPr>
          <p:nvPr>
            <a:audioFile r:link="rId3"/>
            <p:extLst>
              <p:ext uri="{DAA4B4D4-6D71-4841-9C94-3DE7FCFB9230}">
                <p14:media xmlns:p14="http://schemas.microsoft.com/office/powerpoint/2010/main" r:embed="rId2"/>
              </p:ext>
            </p:extLst>
          </p:nvPr>
        </p:nvPicPr>
        <p:blipFill>
          <a:blip r:embed="rId11"/>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2944214969"/>
      </p:ext>
    </p:extLst>
  </p:cSld>
  <p:clrMapOvr>
    <a:masterClrMapping/>
  </p:clrMapOvr>
  <mc:AlternateContent xmlns:mc="http://schemas.openxmlformats.org/markup-compatibility/2006">
    <mc:Choice xmlns:p14="http://schemas.microsoft.com/office/powerpoint/2010/main" Requires="p14">
      <p:transition spd="slow" p14:dur="2000" advTm="58901"/>
    </mc:Choice>
    <mc:Fallback>
      <p:transition spd="slow" advTm="589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5"/>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26.5|8|8.7"/>
</p:tagLst>
</file>

<file path=ppt/tags/tag10.xml><?xml version="1.0" encoding="utf-8"?>
<p:tagLst xmlns:a="http://schemas.openxmlformats.org/drawingml/2006/main" xmlns:r="http://schemas.openxmlformats.org/officeDocument/2006/relationships" xmlns:p="http://schemas.openxmlformats.org/presentationml/2006/main">
  <p:tag name="TIMING" val="|11.9|31.5"/>
</p:tagLst>
</file>

<file path=ppt/tags/tag11.xml><?xml version="1.0" encoding="utf-8"?>
<p:tagLst xmlns:a="http://schemas.openxmlformats.org/drawingml/2006/main" xmlns:r="http://schemas.openxmlformats.org/officeDocument/2006/relationships" xmlns:p="http://schemas.openxmlformats.org/presentationml/2006/main">
  <p:tag name="TIMING" val="|32.9"/>
</p:tagLst>
</file>

<file path=ppt/tags/tag2.xml><?xml version="1.0" encoding="utf-8"?>
<p:tagLst xmlns:a="http://schemas.openxmlformats.org/drawingml/2006/main" xmlns:r="http://schemas.openxmlformats.org/officeDocument/2006/relationships" xmlns:p="http://schemas.openxmlformats.org/presentationml/2006/main">
  <p:tag name="TIMING" val="|11.4|16.2|13.9|15.8"/>
</p:tagLst>
</file>

<file path=ppt/tags/tag3.xml><?xml version="1.0" encoding="utf-8"?>
<p:tagLst xmlns:a="http://schemas.openxmlformats.org/drawingml/2006/main" xmlns:r="http://schemas.openxmlformats.org/officeDocument/2006/relationships" xmlns:p="http://schemas.openxmlformats.org/presentationml/2006/main">
  <p:tag name="TIMING" val="|8.3|14.7|9|6.2|14.5"/>
</p:tagLst>
</file>

<file path=ppt/tags/tag4.xml><?xml version="1.0" encoding="utf-8"?>
<p:tagLst xmlns:a="http://schemas.openxmlformats.org/drawingml/2006/main" xmlns:r="http://schemas.openxmlformats.org/officeDocument/2006/relationships" xmlns:p="http://schemas.openxmlformats.org/presentationml/2006/main">
  <p:tag name="TIMING" val="|19.3|18.4|9|27.1"/>
</p:tagLst>
</file>

<file path=ppt/tags/tag5.xml><?xml version="1.0" encoding="utf-8"?>
<p:tagLst xmlns:a="http://schemas.openxmlformats.org/drawingml/2006/main" xmlns:r="http://schemas.openxmlformats.org/officeDocument/2006/relationships" xmlns:p="http://schemas.openxmlformats.org/presentationml/2006/main">
  <p:tag name="TIMING" val="|5.8|15.3|6.4"/>
</p:tagLst>
</file>

<file path=ppt/tags/tag6.xml><?xml version="1.0" encoding="utf-8"?>
<p:tagLst xmlns:a="http://schemas.openxmlformats.org/drawingml/2006/main" xmlns:r="http://schemas.openxmlformats.org/officeDocument/2006/relationships" xmlns:p="http://schemas.openxmlformats.org/presentationml/2006/main">
  <p:tag name="TIMING" val="|27"/>
</p:tagLst>
</file>

<file path=ppt/tags/tag7.xml><?xml version="1.0" encoding="utf-8"?>
<p:tagLst xmlns:a="http://schemas.openxmlformats.org/drawingml/2006/main" xmlns:r="http://schemas.openxmlformats.org/officeDocument/2006/relationships" xmlns:p="http://schemas.openxmlformats.org/presentationml/2006/main">
  <p:tag name="TIMING" val="|17.7|18.7"/>
</p:tagLst>
</file>

<file path=ppt/tags/tag8.xml><?xml version="1.0" encoding="utf-8"?>
<p:tagLst xmlns:a="http://schemas.openxmlformats.org/drawingml/2006/main" xmlns:r="http://schemas.openxmlformats.org/officeDocument/2006/relationships" xmlns:p="http://schemas.openxmlformats.org/presentationml/2006/main">
  <p:tag name="TIMING" val="|11.8"/>
</p:tagLst>
</file>

<file path=ppt/tags/tag9.xml><?xml version="1.0" encoding="utf-8"?>
<p:tagLst xmlns:a="http://schemas.openxmlformats.org/drawingml/2006/main" xmlns:r="http://schemas.openxmlformats.org/officeDocument/2006/relationships" xmlns:p="http://schemas.openxmlformats.org/presentationml/2006/main">
  <p:tag name="TIMING" val="|17.2|30.5"/>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50123</TotalTime>
  <Words>957</Words>
  <Application>Microsoft Office PowerPoint</Application>
  <PresentationFormat>On-screen Show (4:3)</PresentationFormat>
  <Paragraphs>149</Paragraphs>
  <Slides>17</Slides>
  <Notes>0</Notes>
  <HiddenSlides>0</HiddenSlides>
  <MMClips>17</MMClips>
  <ScaleCrop>false</ScaleCrop>
  <HeadingPairs>
    <vt:vector size="8" baseType="variant">
      <vt:variant>
        <vt:lpstr>Fonts Used</vt:lpstr>
      </vt:variant>
      <vt:variant>
        <vt:i4>9</vt:i4>
      </vt:variant>
      <vt:variant>
        <vt:lpstr>Theme</vt:lpstr>
      </vt:variant>
      <vt:variant>
        <vt:i4>1</vt:i4>
      </vt:variant>
      <vt:variant>
        <vt:lpstr>Embedded OLE Servers</vt:lpstr>
      </vt:variant>
      <vt:variant>
        <vt:i4>2</vt:i4>
      </vt:variant>
      <vt:variant>
        <vt:lpstr>Slide Titles</vt:lpstr>
      </vt:variant>
      <vt:variant>
        <vt:i4>17</vt:i4>
      </vt:variant>
    </vt:vector>
  </HeadingPairs>
  <TitlesOfParts>
    <vt:vector size="29" baseType="lpstr">
      <vt:lpstr>Arial</vt:lpstr>
      <vt:lpstr>Bookman Old Style</vt:lpstr>
      <vt:lpstr>Calibri</vt:lpstr>
      <vt:lpstr>Cambria</vt:lpstr>
      <vt:lpstr>Consolas</vt:lpstr>
      <vt:lpstr>Constantia</vt:lpstr>
      <vt:lpstr>Georgia</vt:lpstr>
      <vt:lpstr>Symbol</vt:lpstr>
      <vt:lpstr>Times New Roman</vt:lpstr>
      <vt:lpstr>Office Theme</vt:lpstr>
      <vt:lpstr>MathType 6.0 Equation</vt:lpstr>
      <vt:lpstr>Equation</vt:lpstr>
      <vt:lpstr>7.3 The vector representation of a plane</vt:lpstr>
      <vt:lpstr>Introduction</vt:lpstr>
      <vt:lpstr>Vector representation of a plane</vt:lpstr>
      <vt:lpstr>Vector representation of a plane</vt:lpstr>
      <vt:lpstr>Vector representation of a plane</vt:lpstr>
      <vt:lpstr>Vector representation of a plane</vt:lpstr>
      <vt:lpstr>Vector representation of a plane</vt:lpstr>
      <vt:lpstr>Vector representation of a plane</vt:lpstr>
      <vt:lpstr>Point on the plane closest to a given point</vt:lpstr>
      <vt:lpstr>Point on the plane closest to a given point</vt:lpstr>
      <vt:lpstr>Point on the plane closest to a given point</vt:lpstr>
      <vt:lpstr>Minimum distance to a plane from a given w</vt:lpstr>
      <vt:lpstr>Summary</vt:lpstr>
      <vt:lpstr>References</vt:lpstr>
      <vt:lpstr>Acknowledgments</vt:lpstr>
      <vt:lpstr>Colophon </vt:lpstr>
      <vt:lpstr>Disclaimer</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Douglas Wilhelm Harder</dc:creator>
  <cp:lastModifiedBy>Douglas Harder</cp:lastModifiedBy>
  <cp:revision>1222</cp:revision>
  <dcterms:created xsi:type="dcterms:W3CDTF">2020-04-30T19:27:29Z</dcterms:created>
  <dcterms:modified xsi:type="dcterms:W3CDTF">2021-07-26T17:33:30Z</dcterms:modified>
</cp:coreProperties>
</file>